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59" r:id="rId5"/>
    <p:sldId id="260" r:id="rId6"/>
    <p:sldId id="261" r:id="rId7"/>
    <p:sldId id="262" r:id="rId8"/>
    <p:sldId id="257"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8" r:id="rId24"/>
    <p:sldId id="279" r:id="rId25"/>
    <p:sldId id="277" r:id="rId26"/>
    <p:sldId id="258" r:id="rId27"/>
    <p:sldId id="283" r:id="rId28"/>
    <p:sldId id="284" r:id="rId29"/>
    <p:sldId id="280" r:id="rId30"/>
    <p:sldId id="281" r:id="rId31"/>
    <p:sldId id="282" r:id="rId32"/>
    <p:sldId id="285" r:id="rId33"/>
    <p:sldId id="286" r:id="rId34"/>
    <p:sldId id="287" r:id="rId35"/>
    <p:sldId id="288" r:id="rId36"/>
    <p:sldId id="289" r:id="rId37"/>
    <p:sldId id="290" r:id="rId38"/>
    <p:sldId id="291" r:id="rId39"/>
    <p:sldId id="292" r:id="rId40"/>
    <p:sldId id="293" r:id="rId41"/>
    <p:sldId id="294" r:id="rId42"/>
    <p:sldId id="295"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560" y="-4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28B14C-0D53-4038-8C1C-4EB71B95DB8D}" type="datetimeFigureOut">
              <a:rPr lang="en-US" smtClean="0"/>
              <a:t>10/9/2016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8DA94-4834-4652-ABFF-530B67D0997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28B14C-0D53-4038-8C1C-4EB71B95DB8D}" type="datetimeFigureOut">
              <a:rPr lang="en-US" smtClean="0"/>
              <a:t>10/9/2016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8DA94-4834-4652-ABFF-530B67D0997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28B14C-0D53-4038-8C1C-4EB71B95DB8D}" type="datetimeFigureOut">
              <a:rPr lang="en-US" smtClean="0"/>
              <a:t>10/9/2016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8DA94-4834-4652-ABFF-530B67D0997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27C6545E-80C5-49B1-8C5A-35BECA499071}" type="datetimeFigureOut">
              <a:rPr lang="ms-MY" smtClean="0">
                <a:solidFill>
                  <a:prstClr val="black">
                    <a:tint val="75000"/>
                  </a:prstClr>
                </a:solidFill>
              </a:rPr>
              <a:pPr/>
              <a:t>9/10/2016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134148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7C6545E-80C5-49B1-8C5A-35BECA499071}" type="datetimeFigureOut">
              <a:rPr lang="ms-MY" smtClean="0">
                <a:solidFill>
                  <a:prstClr val="black">
                    <a:tint val="75000"/>
                  </a:prstClr>
                </a:solidFill>
              </a:rPr>
              <a:pPr/>
              <a:t>9/10/2016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50834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C6545E-80C5-49B1-8C5A-35BECA499071}" type="datetimeFigureOut">
              <a:rPr lang="ms-MY" smtClean="0">
                <a:solidFill>
                  <a:prstClr val="black">
                    <a:tint val="75000"/>
                  </a:prstClr>
                </a:solidFill>
              </a:rPr>
              <a:pPr/>
              <a:t>9/10/2016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392734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27C6545E-80C5-49B1-8C5A-35BECA499071}" type="datetimeFigureOut">
              <a:rPr lang="ms-MY" smtClean="0">
                <a:solidFill>
                  <a:prstClr val="black">
                    <a:tint val="75000"/>
                  </a:prstClr>
                </a:solidFill>
              </a:rPr>
              <a:pPr/>
              <a:t>9/10/2016</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983254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27C6545E-80C5-49B1-8C5A-35BECA499071}" type="datetimeFigureOut">
              <a:rPr lang="ms-MY" smtClean="0">
                <a:solidFill>
                  <a:prstClr val="black">
                    <a:tint val="75000"/>
                  </a:prstClr>
                </a:solidFill>
              </a:rPr>
              <a:pPr/>
              <a:t>9/10/2016</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06405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27C6545E-80C5-49B1-8C5A-35BECA499071}" type="datetimeFigureOut">
              <a:rPr lang="ms-MY" smtClean="0">
                <a:solidFill>
                  <a:prstClr val="black">
                    <a:tint val="75000"/>
                  </a:prstClr>
                </a:solidFill>
              </a:rPr>
              <a:pPr/>
              <a:t>9/10/2016</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024895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C6545E-80C5-49B1-8C5A-35BECA499071}" type="datetimeFigureOut">
              <a:rPr lang="ms-MY" smtClean="0">
                <a:solidFill>
                  <a:prstClr val="black">
                    <a:tint val="75000"/>
                  </a:prstClr>
                </a:solidFill>
              </a:rPr>
              <a:pPr/>
              <a:t>9/10/2016</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7203373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C6545E-80C5-49B1-8C5A-35BECA499071}" type="datetimeFigureOut">
              <a:rPr lang="ms-MY" smtClean="0">
                <a:solidFill>
                  <a:prstClr val="black">
                    <a:tint val="75000"/>
                  </a:prstClr>
                </a:solidFill>
              </a:rPr>
              <a:pPr/>
              <a:t>9/10/2016</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155768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28B14C-0D53-4038-8C1C-4EB71B95DB8D}" type="datetimeFigureOut">
              <a:rPr lang="en-US" smtClean="0"/>
              <a:t>10/9/2016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8DA94-4834-4652-ABFF-530B67D09974}"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C6545E-80C5-49B1-8C5A-35BECA499071}" type="datetimeFigureOut">
              <a:rPr lang="ms-MY" smtClean="0">
                <a:solidFill>
                  <a:prstClr val="black">
                    <a:tint val="75000"/>
                  </a:prstClr>
                </a:solidFill>
              </a:rPr>
              <a:pPr/>
              <a:t>9/10/2016</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1776494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7C6545E-80C5-49B1-8C5A-35BECA499071}" type="datetimeFigureOut">
              <a:rPr lang="ms-MY" smtClean="0">
                <a:solidFill>
                  <a:prstClr val="black">
                    <a:tint val="75000"/>
                  </a:prstClr>
                </a:solidFill>
              </a:rPr>
              <a:pPr/>
              <a:t>9/10/2016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953124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7C6545E-80C5-49B1-8C5A-35BECA499071}" type="datetimeFigureOut">
              <a:rPr lang="ms-MY" smtClean="0">
                <a:solidFill>
                  <a:prstClr val="black">
                    <a:tint val="75000"/>
                  </a:prstClr>
                </a:solidFill>
              </a:rPr>
              <a:pPr/>
              <a:t>9/10/2016</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1948776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E39394-E7FF-4FF9-B072-D8814E7F66BA}" type="datetimeFigureOut">
              <a:rPr lang="en-US" smtClean="0">
                <a:solidFill>
                  <a:prstClr val="black">
                    <a:tint val="75000"/>
                  </a:prstClr>
                </a:solidFill>
              </a:rPr>
              <a:pPr/>
              <a:t>10/9/2016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DEC934-CD14-4341-9A1D-73A35C1806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05440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E39394-E7FF-4FF9-B072-D8814E7F66BA}" type="datetimeFigureOut">
              <a:rPr lang="en-US" smtClean="0">
                <a:solidFill>
                  <a:prstClr val="black">
                    <a:tint val="75000"/>
                  </a:prstClr>
                </a:solidFill>
              </a:rPr>
              <a:pPr/>
              <a:t>10/9/2016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DEC934-CD14-4341-9A1D-73A35C1806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62405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E39394-E7FF-4FF9-B072-D8814E7F66BA}" type="datetimeFigureOut">
              <a:rPr lang="en-US" smtClean="0">
                <a:solidFill>
                  <a:prstClr val="black">
                    <a:tint val="75000"/>
                  </a:prstClr>
                </a:solidFill>
              </a:rPr>
              <a:pPr/>
              <a:t>10/9/2016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DEC934-CD14-4341-9A1D-73A35C1806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18944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E39394-E7FF-4FF9-B072-D8814E7F66BA}" type="datetimeFigureOut">
              <a:rPr lang="en-US" smtClean="0">
                <a:solidFill>
                  <a:prstClr val="black">
                    <a:tint val="75000"/>
                  </a:prstClr>
                </a:solidFill>
              </a:rPr>
              <a:pPr/>
              <a:t>10/9/2016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DEC934-CD14-4341-9A1D-73A35C1806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90740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E39394-E7FF-4FF9-B072-D8814E7F66BA}" type="datetimeFigureOut">
              <a:rPr lang="en-US" smtClean="0">
                <a:solidFill>
                  <a:prstClr val="black">
                    <a:tint val="75000"/>
                  </a:prstClr>
                </a:solidFill>
              </a:rPr>
              <a:pPr/>
              <a:t>10/9/2016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BDEC934-CD14-4341-9A1D-73A35C1806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9902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E39394-E7FF-4FF9-B072-D8814E7F66BA}" type="datetimeFigureOut">
              <a:rPr lang="en-US" smtClean="0">
                <a:solidFill>
                  <a:prstClr val="black">
                    <a:tint val="75000"/>
                  </a:prstClr>
                </a:solidFill>
              </a:rPr>
              <a:pPr/>
              <a:t>10/9/2016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BDEC934-CD14-4341-9A1D-73A35C1806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691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39394-E7FF-4FF9-B072-D8814E7F66BA}" type="datetimeFigureOut">
              <a:rPr lang="en-US" smtClean="0">
                <a:solidFill>
                  <a:prstClr val="black">
                    <a:tint val="75000"/>
                  </a:prstClr>
                </a:solidFill>
              </a:rPr>
              <a:pPr/>
              <a:t>10/9/2016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BDEC934-CD14-4341-9A1D-73A35C1806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665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28B14C-0D53-4038-8C1C-4EB71B95DB8D}" type="datetimeFigureOut">
              <a:rPr lang="en-US" smtClean="0"/>
              <a:t>10/9/2016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8DA94-4834-4652-ABFF-530B67D09974}"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39394-E7FF-4FF9-B072-D8814E7F66BA}" type="datetimeFigureOut">
              <a:rPr lang="en-US" smtClean="0">
                <a:solidFill>
                  <a:prstClr val="black">
                    <a:tint val="75000"/>
                  </a:prstClr>
                </a:solidFill>
              </a:rPr>
              <a:pPr/>
              <a:t>10/9/2016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DEC934-CD14-4341-9A1D-73A35C1806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35475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39394-E7FF-4FF9-B072-D8814E7F66BA}" type="datetimeFigureOut">
              <a:rPr lang="en-US" smtClean="0">
                <a:solidFill>
                  <a:prstClr val="black">
                    <a:tint val="75000"/>
                  </a:prstClr>
                </a:solidFill>
              </a:rPr>
              <a:pPr/>
              <a:t>10/9/2016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DEC934-CD14-4341-9A1D-73A35C1806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27032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E39394-E7FF-4FF9-B072-D8814E7F66BA}" type="datetimeFigureOut">
              <a:rPr lang="en-US" smtClean="0">
                <a:solidFill>
                  <a:prstClr val="black">
                    <a:tint val="75000"/>
                  </a:prstClr>
                </a:solidFill>
              </a:rPr>
              <a:pPr/>
              <a:t>10/9/2016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DEC934-CD14-4341-9A1D-73A35C1806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80975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E39394-E7FF-4FF9-B072-D8814E7F66BA}" type="datetimeFigureOut">
              <a:rPr lang="en-US" smtClean="0">
                <a:solidFill>
                  <a:prstClr val="black">
                    <a:tint val="75000"/>
                  </a:prstClr>
                </a:solidFill>
              </a:rPr>
              <a:pPr/>
              <a:t>10/9/2016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DEC934-CD14-4341-9A1D-73A35C1806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642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28B14C-0D53-4038-8C1C-4EB71B95DB8D}" type="datetimeFigureOut">
              <a:rPr lang="en-US" smtClean="0"/>
              <a:t>10/9/2016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98DA94-4834-4652-ABFF-530B67D0997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28B14C-0D53-4038-8C1C-4EB71B95DB8D}" type="datetimeFigureOut">
              <a:rPr lang="en-US" smtClean="0"/>
              <a:t>10/9/2016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98DA94-4834-4652-ABFF-530B67D0997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28B14C-0D53-4038-8C1C-4EB71B95DB8D}" type="datetimeFigureOut">
              <a:rPr lang="en-US" smtClean="0"/>
              <a:t>10/9/2016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98DA94-4834-4652-ABFF-530B67D0997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28B14C-0D53-4038-8C1C-4EB71B95DB8D}" type="datetimeFigureOut">
              <a:rPr lang="en-US" smtClean="0"/>
              <a:t>10/9/2016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98DA94-4834-4652-ABFF-530B67D0997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28B14C-0D53-4038-8C1C-4EB71B95DB8D}" type="datetimeFigureOut">
              <a:rPr lang="en-US" smtClean="0"/>
              <a:t>10/9/2016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98DA94-4834-4652-ABFF-530B67D0997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28B14C-0D53-4038-8C1C-4EB71B95DB8D}" type="datetimeFigureOut">
              <a:rPr lang="en-US" smtClean="0"/>
              <a:t>10/9/2016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98DA94-4834-4652-ABFF-530B67D0997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28B14C-0D53-4038-8C1C-4EB71B95DB8D}" type="datetimeFigureOut">
              <a:rPr lang="en-US" smtClean="0"/>
              <a:t>10/9/2016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98DA94-4834-4652-ABFF-530B67D0997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6545E-80C5-49B1-8C5A-35BECA499071}" type="datetimeFigureOut">
              <a:rPr lang="ms-MY" smtClean="0">
                <a:solidFill>
                  <a:prstClr val="black">
                    <a:tint val="75000"/>
                  </a:prstClr>
                </a:solidFill>
              </a:rPr>
              <a:pPr/>
              <a:t>9/10/2016</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218643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39394-E7FF-4FF9-B072-D8814E7F66BA}" type="datetimeFigureOut">
              <a:rPr lang="en-US" smtClean="0">
                <a:solidFill>
                  <a:prstClr val="black">
                    <a:tint val="75000"/>
                  </a:prstClr>
                </a:solidFill>
              </a:rPr>
              <a:pPr/>
              <a:t>10/9/2016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DEC934-CD14-4341-9A1D-73A35C1806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11050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Freeform 2"/>
          <p:cNvSpPr/>
          <p:nvPr/>
        </p:nvSpPr>
        <p:spPr>
          <a:xfrm>
            <a:off x="539552" y="2082471"/>
            <a:ext cx="7128792" cy="1143000"/>
          </a:xfrm>
          <a:custGeom>
            <a:avLst/>
            <a:gdLst>
              <a:gd name="connsiteX0" fmla="*/ 0 w 3322740"/>
              <a:gd name="connsiteY0" fmla="*/ 0 h 1993644"/>
              <a:gd name="connsiteX1" fmla="*/ 3322740 w 3322740"/>
              <a:gd name="connsiteY1" fmla="*/ 0 h 1993644"/>
              <a:gd name="connsiteX2" fmla="*/ 3322740 w 3322740"/>
              <a:gd name="connsiteY2" fmla="*/ 1993644 h 1993644"/>
              <a:gd name="connsiteX3" fmla="*/ 0 w 3322740"/>
              <a:gd name="connsiteY3" fmla="*/ 1993644 h 1993644"/>
              <a:gd name="connsiteX4" fmla="*/ 0 w 3322740"/>
              <a:gd name="connsiteY4" fmla="*/ 0 h 1993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740" h="1993644">
                <a:moveTo>
                  <a:pt x="0" y="0"/>
                </a:moveTo>
                <a:lnTo>
                  <a:pt x="3322740" y="0"/>
                </a:lnTo>
                <a:lnTo>
                  <a:pt x="3322740" y="1993644"/>
                </a:lnTo>
                <a:lnTo>
                  <a:pt x="0" y="1993644"/>
                </a:lnTo>
                <a:lnTo>
                  <a:pt x="0" y="0"/>
                </a:lnTo>
                <a:close/>
              </a:path>
            </a:pathLst>
          </a:cu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38100" cap="flat" cmpd="sng" algn="ctr">
            <a:solidFill>
              <a:schemeClr val="tx1">
                <a:lumMod val="65000"/>
                <a:lumOff val="35000"/>
              </a:schemeClr>
            </a:solidFill>
            <a:prstDash val="solid"/>
          </a:ln>
          <a:effectLst>
            <a:outerShdw blurRad="40000" dist="20000" dir="5400000" rotWithShape="0">
              <a:srgbClr val="000000">
                <a:alpha val="38000"/>
              </a:srgbClr>
            </a:outerShdw>
          </a:effectLst>
        </p:spPr>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sv-SE"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amalan hati, amalan lisan dan anggota tubuh badan.</a:t>
            </a:r>
            <a:endParaRPr lang="en-US"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endParaRPr>
          </a:p>
        </p:txBody>
      </p:sp>
      <p:sp>
        <p:nvSpPr>
          <p:cNvPr id="4" name="Freeform 3"/>
          <p:cNvSpPr/>
          <p:nvPr/>
        </p:nvSpPr>
        <p:spPr>
          <a:xfrm>
            <a:off x="1475656" y="3458036"/>
            <a:ext cx="7128792" cy="1723564"/>
          </a:xfrm>
          <a:custGeom>
            <a:avLst/>
            <a:gdLst>
              <a:gd name="connsiteX0" fmla="*/ 0 w 3322740"/>
              <a:gd name="connsiteY0" fmla="*/ 0 h 1993644"/>
              <a:gd name="connsiteX1" fmla="*/ 3322740 w 3322740"/>
              <a:gd name="connsiteY1" fmla="*/ 0 h 1993644"/>
              <a:gd name="connsiteX2" fmla="*/ 3322740 w 3322740"/>
              <a:gd name="connsiteY2" fmla="*/ 1993644 h 1993644"/>
              <a:gd name="connsiteX3" fmla="*/ 0 w 3322740"/>
              <a:gd name="connsiteY3" fmla="*/ 1993644 h 1993644"/>
              <a:gd name="connsiteX4" fmla="*/ 0 w 3322740"/>
              <a:gd name="connsiteY4" fmla="*/ 0 h 1993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740" h="1993644">
                <a:moveTo>
                  <a:pt x="0" y="0"/>
                </a:moveTo>
                <a:lnTo>
                  <a:pt x="3322740" y="0"/>
                </a:lnTo>
                <a:lnTo>
                  <a:pt x="3322740" y="1993644"/>
                </a:lnTo>
                <a:lnTo>
                  <a:pt x="0" y="1993644"/>
                </a:lnTo>
                <a:lnTo>
                  <a:pt x="0" y="0"/>
                </a:lnTo>
                <a:close/>
              </a:path>
            </a:pathLst>
          </a:custGeom>
          <a:ln/>
        </p:spPr>
        <p:style>
          <a:lnRef idx="3">
            <a:schemeClr val="lt1"/>
          </a:lnRef>
          <a:fillRef idx="1">
            <a:schemeClr val="accent5"/>
          </a:fillRef>
          <a:effectRef idx="1">
            <a:schemeClr val="accent5"/>
          </a:effectRef>
          <a:fontRef idx="minor">
            <a:schemeClr val="lt1"/>
          </a:fontRef>
        </p:style>
        <p:txBody>
          <a:bodyPr spcFirstLastPara="0" vert="horz" wrap="square" lIns="87630" tIns="87630" rIns="87630" bIns="87630" numCol="1" spcCol="1270" anchor="ctr" anchorCtr="0">
            <a:noAutofit/>
          </a:bodyPr>
          <a:lstStyle/>
          <a:p>
            <a:pPr algn="ctr" defTabSz="1022350">
              <a:lnSpc>
                <a:spcPct val="90000"/>
              </a:lnSpc>
              <a:spcBef>
                <a:spcPct val="0"/>
              </a:spcBef>
              <a:spcAft>
                <a:spcPct val="35000"/>
              </a:spcAft>
            </a:pPr>
            <a:r>
              <a:rPr lang="en-US" sz="2400" b="1" dirty="0" err="1"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segala</a:t>
            </a:r>
            <a:r>
              <a:rPr lang="en-US"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US" sz="2400" b="1" dirty="0" err="1"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amalan</a:t>
            </a:r>
            <a:r>
              <a:rPr lang="en-US"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yang </a:t>
            </a:r>
            <a:r>
              <a:rPr lang="en-US" sz="2400" b="1" dirty="0" err="1"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dapat</a:t>
            </a:r>
            <a:r>
              <a:rPr lang="en-US"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US" sz="2400" b="1" dirty="0" err="1"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dirumuskan</a:t>
            </a:r>
            <a:r>
              <a:rPr lang="en-US"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US" sz="2400" b="1" dirty="0" err="1"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dalam</a:t>
            </a:r>
            <a:r>
              <a:rPr lang="en-US"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US" sz="2400" b="1" dirty="0" err="1"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pengertian</a:t>
            </a:r>
            <a:r>
              <a:rPr lang="en-US"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US" sz="2400" b="1" dirty="0" err="1"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ibadat</a:t>
            </a:r>
            <a:r>
              <a:rPr lang="en-US"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US" sz="2400" b="1" dirty="0" err="1"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sama</a:t>
            </a:r>
            <a:r>
              <a:rPr lang="en-US"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US" sz="2400" b="1" dirty="0" err="1"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ada</a:t>
            </a:r>
            <a:r>
              <a:rPr lang="en-US"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US" sz="2400" b="1" dirty="0" err="1"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fardu</a:t>
            </a:r>
            <a:r>
              <a:rPr lang="en-US"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US" sz="2400" b="1" dirty="0" err="1"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ain</a:t>
            </a:r>
            <a:r>
              <a:rPr lang="en-US"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US" sz="2400" b="1" dirty="0" err="1"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fardu</a:t>
            </a:r>
            <a:r>
              <a:rPr lang="en-US"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US" sz="2400" b="1" dirty="0" err="1"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kifayah</a:t>
            </a:r>
            <a:r>
              <a:rPr lang="en-US"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US" sz="2400" b="1" dirty="0" err="1"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atau</a:t>
            </a:r>
            <a:r>
              <a:rPr lang="en-US"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US" sz="2400" b="1" dirty="0" err="1"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amalan-amalan</a:t>
            </a:r>
            <a:r>
              <a:rPr lang="en-US"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US" sz="2400" b="1" dirty="0" err="1"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sunat</a:t>
            </a:r>
            <a:r>
              <a:rPr lang="en-US"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US" sz="2400" b="1" dirty="0" err="1"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memerlukan</a:t>
            </a:r>
            <a:r>
              <a:rPr lang="en-US"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US" sz="2400" b="1" dirty="0" err="1"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istiqamah</a:t>
            </a:r>
            <a:r>
              <a:rPr lang="en-US"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a:t>
            </a:r>
            <a:endParaRPr lang="ms-MY"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endParaRPr>
          </a:p>
        </p:txBody>
      </p:sp>
      <p:sp>
        <p:nvSpPr>
          <p:cNvPr id="5" name="Rectangle 4"/>
          <p:cNvSpPr/>
          <p:nvPr/>
        </p:nvSpPr>
        <p:spPr>
          <a:xfrm>
            <a:off x="251520" y="76200"/>
            <a:ext cx="8640960" cy="1384995"/>
          </a:xfrm>
          <a:prstGeom prst="rect">
            <a:avLst/>
          </a:prstGeom>
        </p:spPr>
        <p:txBody>
          <a:bodyPr wrap="square">
            <a:spAutoFit/>
          </a:bodyPr>
          <a:lstStyle/>
          <a:p>
            <a:pPr algn="ctr"/>
            <a:r>
              <a:rPr lang="en-MY" sz="28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Istiqamah</a:t>
            </a:r>
            <a:r>
              <a:rPr lang="en-MY" sz="28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8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merupakan</a:t>
            </a:r>
            <a:r>
              <a:rPr lang="en-MY" sz="28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8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daya</a:t>
            </a:r>
            <a:r>
              <a:rPr lang="en-MY" sz="28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8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kekuatan</a:t>
            </a:r>
            <a:r>
              <a:rPr lang="en-MY" sz="28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yang </a:t>
            </a:r>
            <a:r>
              <a:rPr lang="en-MY" sz="28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diperlukan</a:t>
            </a:r>
            <a:r>
              <a:rPr lang="en-MY" sz="28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8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sepanjang</a:t>
            </a:r>
            <a:r>
              <a:rPr lang="en-MY" sz="28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8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hayat</a:t>
            </a:r>
            <a:r>
              <a:rPr lang="en-MY" sz="28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8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manusia</a:t>
            </a:r>
            <a:r>
              <a:rPr lang="en-MY" sz="28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8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dalam</a:t>
            </a:r>
            <a:r>
              <a:rPr lang="en-MY" sz="28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8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melaksanakan</a:t>
            </a:r>
            <a:r>
              <a:rPr lang="en-MY" sz="28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8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tuntutan</a:t>
            </a:r>
            <a:r>
              <a:rPr lang="en-MY" sz="28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Islam</a:t>
            </a:r>
            <a:endParaRPr lang="ms-MY" sz="28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6" name="Curved Right Arrow 5"/>
          <p:cNvSpPr/>
          <p:nvPr/>
        </p:nvSpPr>
        <p:spPr>
          <a:xfrm rot="19960412">
            <a:off x="590169" y="2983246"/>
            <a:ext cx="936104" cy="1512168"/>
          </a:xfrm>
          <a:prstGeom prst="curvedRightArrow">
            <a:avLst/>
          </a:prstGeom>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MY">
              <a:solidFill>
                <a:schemeClr val="tx1"/>
              </a:solidFill>
            </a:endParaRPr>
          </a:p>
        </p:txBody>
      </p:sp>
    </p:spTree>
    <p:extLst>
      <p:ext uri="{BB962C8B-B14F-4D97-AF65-F5344CB8AC3E}">
        <p14:creationId xmlns:p14="http://schemas.microsoft.com/office/powerpoint/2010/main" val="23423837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59246" y="4218563"/>
            <a:ext cx="8991600" cy="1877437"/>
          </a:xfrm>
          <a:prstGeom prst="rect">
            <a:avLst/>
          </a:prstGeom>
          <a:solidFill>
            <a:srgbClr val="00B0F0">
              <a:alpha val="43000"/>
            </a:srgbClr>
          </a:solidFill>
        </p:spPr>
        <p:txBody>
          <a:bodyPr wrap="square">
            <a:spAutoFit/>
          </a:bodyPr>
          <a:lstStyle/>
          <a:p>
            <a:pPr algn="ct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Wahai</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manusia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hendaklah</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kamu</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melakukan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amalan-amalan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sunat</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setakat</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mana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kamu</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mampu</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kerana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sesungguhnya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Allah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tidak</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merasa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jemu</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sehingga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kamu</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merasa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jemu</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sesungguhnya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amalan-amalan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paling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disukai</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oleh</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Allah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ialah</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dilakukan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secara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berterusan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sekalipun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sedikit</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
            </a:r>
          </a:p>
          <a:p>
            <a:pPr algn="ctr"/>
            <a:r>
              <a:rPr lang="en-US" sz="1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
            </a:r>
            <a:r>
              <a:rPr lang="en-US" sz="1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Hadis</a:t>
            </a:r>
            <a:r>
              <a:rPr lang="en-US" sz="1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1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Riwayat</a:t>
            </a:r>
            <a:r>
              <a:rPr lang="en-US" sz="1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Muslim)</a:t>
            </a:r>
            <a:endPar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p:txBody>
      </p:sp>
      <p:sp>
        <p:nvSpPr>
          <p:cNvPr id="4" name="Rectangle 3"/>
          <p:cNvSpPr/>
          <p:nvPr/>
        </p:nvSpPr>
        <p:spPr>
          <a:xfrm>
            <a:off x="899592" y="304800"/>
            <a:ext cx="7214246" cy="553998"/>
          </a:xfrm>
          <a:prstGeom prst="rect">
            <a:avLst/>
          </a:prstGeom>
        </p:spPr>
        <p:txBody>
          <a:bodyPr wrap="square">
            <a:spAutoFit/>
          </a:bodyPr>
          <a:lstStyle/>
          <a:p>
            <a:pPr algn="ct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Sabda</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Rasulullah</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SAW</a:t>
            </a:r>
            <a:endParaRPr lang="ms-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5" name="Rectangle 4"/>
          <p:cNvSpPr/>
          <p:nvPr/>
        </p:nvSpPr>
        <p:spPr>
          <a:xfrm>
            <a:off x="175320" y="1556212"/>
            <a:ext cx="8968680" cy="2308324"/>
          </a:xfrm>
          <a:prstGeom prst="rect">
            <a:avLst/>
          </a:prstGeom>
          <a:solidFill>
            <a:schemeClr val="accent6">
              <a:lumMod val="75000"/>
              <a:alpha val="42000"/>
            </a:schemeClr>
          </a:solidFill>
        </p:spPr>
        <p:txBody>
          <a:bodyPr wrap="square">
            <a:spAutoFit/>
          </a:bodyPr>
          <a:lstStyle/>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يَا أَيُّهَا النَّاسُ عَلَيْكُمْ مِنَ الْأَعْمَالِ مَا تُطِيْقُوْنَ، فَإِنَّ اللهَ لَايَمَلُّ حَتَّى تَمَلُّوْا، وَإِنَّ أَحَبَّ الْأَعْمَالِ إِلَى اللهِ مَا دُوْوِمَ عَلَيْهِ وَإِنْ قَلَّ </a:t>
            </a:r>
            <a:r>
              <a:rPr lang="en-US" sz="2800"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SA" sz="2800"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رواه مسلم</a:t>
            </a:r>
            <a:r>
              <a:rPr lang="en-US" sz="2800"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ar-SA" sz="4800"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3423837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Freeform 2"/>
          <p:cNvSpPr/>
          <p:nvPr/>
        </p:nvSpPr>
        <p:spPr>
          <a:xfrm>
            <a:off x="539552" y="1734953"/>
            <a:ext cx="7128792" cy="1143000"/>
          </a:xfrm>
          <a:custGeom>
            <a:avLst/>
            <a:gdLst>
              <a:gd name="connsiteX0" fmla="*/ 0 w 3322740"/>
              <a:gd name="connsiteY0" fmla="*/ 0 h 1993644"/>
              <a:gd name="connsiteX1" fmla="*/ 3322740 w 3322740"/>
              <a:gd name="connsiteY1" fmla="*/ 0 h 1993644"/>
              <a:gd name="connsiteX2" fmla="*/ 3322740 w 3322740"/>
              <a:gd name="connsiteY2" fmla="*/ 1993644 h 1993644"/>
              <a:gd name="connsiteX3" fmla="*/ 0 w 3322740"/>
              <a:gd name="connsiteY3" fmla="*/ 1993644 h 1993644"/>
              <a:gd name="connsiteX4" fmla="*/ 0 w 3322740"/>
              <a:gd name="connsiteY4" fmla="*/ 0 h 1993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740" h="1993644">
                <a:moveTo>
                  <a:pt x="0" y="0"/>
                </a:moveTo>
                <a:lnTo>
                  <a:pt x="3322740" y="0"/>
                </a:lnTo>
                <a:lnTo>
                  <a:pt x="3322740" y="1993644"/>
                </a:lnTo>
                <a:lnTo>
                  <a:pt x="0" y="1993644"/>
                </a:lnTo>
                <a:lnTo>
                  <a:pt x="0" y="0"/>
                </a:lnTo>
                <a:close/>
              </a:path>
            </a:pathLst>
          </a:cu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38100" cap="flat" cmpd="sng" algn="ctr">
            <a:solidFill>
              <a:schemeClr val="tx1">
                <a:lumMod val="65000"/>
                <a:lumOff val="35000"/>
              </a:schemeClr>
            </a:solidFill>
            <a:prstDash val="solid"/>
          </a:ln>
          <a:effectLst>
            <a:outerShdw blurRad="40000" dist="20000" dir="5400000" rotWithShape="0">
              <a:srgbClr val="000000">
                <a:alpha val="38000"/>
              </a:srgbClr>
            </a:outerShdw>
          </a:effectLst>
        </p:spPr>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sv-SE"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Amalan baik hendaklah dilakukan secara berterusan</a:t>
            </a:r>
            <a:endParaRPr lang="en-US"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endParaRPr>
          </a:p>
        </p:txBody>
      </p:sp>
      <p:sp>
        <p:nvSpPr>
          <p:cNvPr id="4" name="Freeform 3"/>
          <p:cNvSpPr/>
          <p:nvPr/>
        </p:nvSpPr>
        <p:spPr>
          <a:xfrm>
            <a:off x="1475656" y="3110518"/>
            <a:ext cx="7128792" cy="1723564"/>
          </a:xfrm>
          <a:custGeom>
            <a:avLst/>
            <a:gdLst>
              <a:gd name="connsiteX0" fmla="*/ 0 w 3322740"/>
              <a:gd name="connsiteY0" fmla="*/ 0 h 1993644"/>
              <a:gd name="connsiteX1" fmla="*/ 3322740 w 3322740"/>
              <a:gd name="connsiteY1" fmla="*/ 0 h 1993644"/>
              <a:gd name="connsiteX2" fmla="*/ 3322740 w 3322740"/>
              <a:gd name="connsiteY2" fmla="*/ 1993644 h 1993644"/>
              <a:gd name="connsiteX3" fmla="*/ 0 w 3322740"/>
              <a:gd name="connsiteY3" fmla="*/ 1993644 h 1993644"/>
              <a:gd name="connsiteX4" fmla="*/ 0 w 3322740"/>
              <a:gd name="connsiteY4" fmla="*/ 0 h 1993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740" h="1993644">
                <a:moveTo>
                  <a:pt x="0" y="0"/>
                </a:moveTo>
                <a:lnTo>
                  <a:pt x="3322740" y="0"/>
                </a:lnTo>
                <a:lnTo>
                  <a:pt x="3322740" y="1993644"/>
                </a:lnTo>
                <a:lnTo>
                  <a:pt x="0" y="1993644"/>
                </a:lnTo>
                <a:lnTo>
                  <a:pt x="0" y="0"/>
                </a:lnTo>
                <a:close/>
              </a:path>
            </a:pathLst>
          </a:custGeom>
          <a:ln/>
        </p:spPr>
        <p:style>
          <a:lnRef idx="3">
            <a:schemeClr val="lt1"/>
          </a:lnRef>
          <a:fillRef idx="1">
            <a:schemeClr val="accent5"/>
          </a:fillRef>
          <a:effectRef idx="1">
            <a:schemeClr val="accent5"/>
          </a:effectRef>
          <a:fontRef idx="minor">
            <a:schemeClr val="lt1"/>
          </a:fontRef>
        </p:style>
        <p:txBody>
          <a:bodyPr spcFirstLastPara="0" vert="horz" wrap="square" lIns="87630" tIns="87630" rIns="87630" bIns="87630" numCol="1" spcCol="1270" anchor="ctr" anchorCtr="0">
            <a:noAutofit/>
          </a:bodyPr>
          <a:lstStyle/>
          <a:p>
            <a:pPr algn="ctr" defTabSz="1022350">
              <a:lnSpc>
                <a:spcPct val="90000"/>
              </a:lnSpc>
              <a:spcBef>
                <a:spcPct val="0"/>
              </a:spcBef>
              <a:spcAft>
                <a:spcPct val="35000"/>
              </a:spcAft>
            </a:pPr>
            <a:r>
              <a:rPr lang="en-US" sz="2400" b="1" dirty="0" err="1"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amalan</a:t>
            </a:r>
            <a:r>
              <a:rPr lang="en-US"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yang </a:t>
            </a:r>
            <a:r>
              <a:rPr lang="en-US" sz="2400" b="1" dirty="0" err="1"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sedikit</a:t>
            </a:r>
            <a:r>
              <a:rPr lang="en-US"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yang </a:t>
            </a:r>
            <a:r>
              <a:rPr lang="en-US" sz="2400" b="1" dirty="0" err="1"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dilakukan</a:t>
            </a:r>
            <a:r>
              <a:rPr lang="en-US"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US" sz="2400" b="1" dirty="0" err="1"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secara</a:t>
            </a:r>
            <a:r>
              <a:rPr lang="en-US"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US" sz="2400" b="1" dirty="0" err="1"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berterusan</a:t>
            </a:r>
            <a:r>
              <a:rPr lang="en-US"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US" sz="2400" b="1" dirty="0" err="1"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adalah</a:t>
            </a:r>
            <a:r>
              <a:rPr lang="en-US"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US" sz="2400" b="1" dirty="0" err="1"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lebih</a:t>
            </a:r>
            <a:r>
              <a:rPr lang="en-US"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US" sz="2400" b="1" dirty="0" err="1"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baik</a:t>
            </a:r>
            <a:r>
              <a:rPr lang="en-US"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US" sz="2400" b="1" dirty="0" err="1"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daripada</a:t>
            </a:r>
            <a:r>
              <a:rPr lang="en-US"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US" sz="2400" b="1" dirty="0" err="1"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amalan</a:t>
            </a:r>
            <a:r>
              <a:rPr lang="en-US"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US" sz="2400" b="1" dirty="0" err="1"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banyak</a:t>
            </a:r>
            <a:r>
              <a:rPr lang="en-US"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yang </a:t>
            </a:r>
            <a:r>
              <a:rPr lang="en-US" sz="2400" b="1" dirty="0" err="1"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dilakukan</a:t>
            </a:r>
            <a:r>
              <a:rPr lang="en-US"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US" sz="2400" b="1" dirty="0" err="1"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secara</a:t>
            </a:r>
            <a:r>
              <a:rPr lang="en-US"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 </a:t>
            </a:r>
            <a:r>
              <a:rPr lang="en-US" sz="2400" b="1" dirty="0" err="1"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berputus-putus</a:t>
            </a:r>
            <a:endParaRPr lang="ms-MY"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endParaRPr>
          </a:p>
        </p:txBody>
      </p:sp>
      <p:sp>
        <p:nvSpPr>
          <p:cNvPr id="5" name="Rectangle 4"/>
          <p:cNvSpPr/>
          <p:nvPr/>
        </p:nvSpPr>
        <p:spPr>
          <a:xfrm>
            <a:off x="251520" y="355050"/>
            <a:ext cx="8640960" cy="553998"/>
          </a:xfrm>
          <a:prstGeom prst="rect">
            <a:avLst/>
          </a:prstGeom>
        </p:spPr>
        <p:txBody>
          <a:bodyPr wrap="square">
            <a:spAutoFit/>
          </a:bodyPr>
          <a:lstStyle/>
          <a:p>
            <a:pPr algn="ct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Penjelasan</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Hadith</a:t>
            </a:r>
            <a:endParaRPr lang="ms-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6" name="Curved Right Arrow 5"/>
          <p:cNvSpPr/>
          <p:nvPr/>
        </p:nvSpPr>
        <p:spPr>
          <a:xfrm rot="19960412">
            <a:off x="590169" y="2635728"/>
            <a:ext cx="936104" cy="1512168"/>
          </a:xfrm>
          <a:prstGeom prst="curvedRightArrow">
            <a:avLst/>
          </a:prstGeom>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MY">
              <a:solidFill>
                <a:schemeClr val="tx1"/>
              </a:solidFill>
            </a:endParaRPr>
          </a:p>
        </p:txBody>
      </p:sp>
      <p:sp>
        <p:nvSpPr>
          <p:cNvPr id="7" name="Rectangle 6"/>
          <p:cNvSpPr/>
          <p:nvPr/>
        </p:nvSpPr>
        <p:spPr>
          <a:xfrm>
            <a:off x="971600" y="5054734"/>
            <a:ext cx="7884876" cy="1193666"/>
          </a:xfrm>
          <a:prstGeom prst="rect">
            <a:avLst/>
          </a:prstGeom>
          <a:ln/>
        </p:spPr>
        <p:style>
          <a:lnRef idx="1">
            <a:schemeClr val="accent4"/>
          </a:lnRef>
          <a:fillRef idx="2">
            <a:schemeClr val="accent4"/>
          </a:fillRef>
          <a:effectRef idx="1">
            <a:schemeClr val="accent4"/>
          </a:effectRef>
          <a:fontRef idx="minor">
            <a:schemeClr val="dk1"/>
          </a:fontRef>
        </p:style>
        <p:txBody>
          <a:bodyPr spcFirstLastPara="0" vert="horz" wrap="square" lIns="181319" tIns="181319" rIns="181319" bIns="181319" numCol="1" spcCol="1270" anchor="ctr" anchorCtr="0">
            <a:noAutofit/>
          </a:bodyPr>
          <a:lstStyle/>
          <a:p>
            <a:pPr algn="ctr" defTabSz="1422400">
              <a:lnSpc>
                <a:spcPct val="90000"/>
              </a:lnSpc>
              <a:spcBef>
                <a:spcPct val="0"/>
              </a:spcBef>
              <a:spcAft>
                <a:spcPct val="35000"/>
              </a:spcAft>
            </a:pPr>
            <a:r>
              <a:rPr lang="sv-SE" sz="24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melambangkan  ketaatan, kerajinan dan muraqabah yang berterusan.</a:t>
            </a:r>
            <a:endParaRPr lang="en-MY"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23423837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52400" y="360402"/>
            <a:ext cx="8686800" cy="553998"/>
          </a:xfrm>
          <a:prstGeom prst="rect">
            <a:avLst/>
          </a:prstGeom>
        </p:spPr>
        <p:txBody>
          <a:bodyPr wrap="square">
            <a:spAutoFit/>
          </a:bodyPr>
          <a:lstStyle/>
          <a:p>
            <a:pPr algn="ct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Situasi</a:t>
            </a:r>
            <a:r>
              <a:rPr lang="en-US" sz="3000" b="1" dirty="0"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hari</a:t>
            </a:r>
            <a:r>
              <a:rPr lang="en-US" sz="3000" b="1" dirty="0"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ini</a:t>
            </a:r>
            <a:r>
              <a:rPr lang="en-US" sz="3000" b="1" dirty="0"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 </a:t>
            </a:r>
            <a:endParaRPr lang="en-US" sz="3000" b="1" dirty="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endParaRPr>
          </a:p>
        </p:txBody>
      </p:sp>
      <p:sp>
        <p:nvSpPr>
          <p:cNvPr id="6" name="Rectangle 5"/>
          <p:cNvSpPr/>
          <p:nvPr/>
        </p:nvSpPr>
        <p:spPr>
          <a:xfrm>
            <a:off x="611560" y="1768624"/>
            <a:ext cx="7884876" cy="1871082"/>
          </a:xfrm>
          <a:prstGeom prst="rect">
            <a:avLst/>
          </a:prstGeom>
          <a:ln/>
        </p:spPr>
        <p:style>
          <a:lnRef idx="1">
            <a:schemeClr val="accent5"/>
          </a:lnRef>
          <a:fillRef idx="2">
            <a:schemeClr val="accent5"/>
          </a:fillRef>
          <a:effectRef idx="1">
            <a:schemeClr val="accent5"/>
          </a:effectRef>
          <a:fontRef idx="minor">
            <a:schemeClr val="dk1"/>
          </a:fontRef>
        </p:style>
        <p:txBody>
          <a:bodyPr spcFirstLastPara="0" vert="horz" wrap="square" lIns="181319" tIns="181319" rIns="181319" bIns="181319" numCol="1" spcCol="1270" anchor="ctr" anchorCtr="0">
            <a:noAutofit/>
          </a:bodyPr>
          <a:lstStyle/>
          <a:p>
            <a:pPr algn="ctr" defTabSz="1422400">
              <a:lnSpc>
                <a:spcPct val="90000"/>
              </a:lnSpc>
              <a:spcBef>
                <a:spcPct val="0"/>
              </a:spcBef>
              <a:spcAft>
                <a:spcPct val="35000"/>
              </a:spcAft>
            </a:pPr>
            <a:r>
              <a:rPr lang="ms-MY" sz="2400" b="1" dirty="0" smtClean="0">
                <a:effectLst>
                  <a:outerShdw blurRad="38100" dist="38100" dir="2700000" algn="tl">
                    <a:srgbClr val="000000">
                      <a:alpha val="43137"/>
                    </a:srgbClr>
                  </a:outerShdw>
                </a:effectLst>
                <a:latin typeface="Arial" pitchFamily="34" charset="0"/>
                <a:cs typeface="Arial" pitchFamily="34" charset="0"/>
              </a:rPr>
              <a:t>Umat Islam bersungguh-sungguh melaksanakan ibadat </a:t>
            </a:r>
          </a:p>
          <a:p>
            <a:pPr algn="ctr" defTabSz="1422400">
              <a:lnSpc>
                <a:spcPct val="90000"/>
              </a:lnSpc>
              <a:spcBef>
                <a:spcPct val="0"/>
              </a:spcBef>
              <a:spcAft>
                <a:spcPct val="35000"/>
              </a:spcAft>
            </a:pPr>
            <a:r>
              <a:rPr lang="ms-MY" sz="2400" b="1" dirty="0" smtClean="0">
                <a:effectLst>
                  <a:outerShdw blurRad="38100" dist="38100" dir="2700000" algn="tl">
                    <a:srgbClr val="000000">
                      <a:alpha val="43137"/>
                    </a:srgbClr>
                  </a:outerShdw>
                </a:effectLst>
                <a:latin typeface="Arial" pitchFamily="34" charset="0"/>
                <a:cs typeface="Arial" pitchFamily="34" charset="0"/>
              </a:rPr>
              <a:t>Tetapi bila berakhir Ramadhan, kita kembali kepada rutin seharian, tidak lagi meneruskan amalan-amalan baik yang dilakukan sepanjang Ramadhan </a:t>
            </a:r>
            <a:endParaRPr lang="en-MY" sz="2400" b="1" dirty="0">
              <a:ln w="6350" cmpd="sng">
                <a:solidFill>
                  <a:srgbClr val="EEECE1">
                    <a:lumMod val="10000"/>
                  </a:srgbClr>
                </a:solidFill>
                <a:prstDash val="solid"/>
              </a:ln>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Rectangle 6"/>
          <p:cNvSpPr/>
          <p:nvPr/>
        </p:nvSpPr>
        <p:spPr>
          <a:xfrm>
            <a:off x="1043607" y="4938102"/>
            <a:ext cx="7836133" cy="1727066"/>
          </a:xfrm>
          <a:prstGeom prst="rect">
            <a:avLst/>
          </a:prstGeom>
          <a:ln/>
        </p:spPr>
        <p:style>
          <a:lnRef idx="1">
            <a:schemeClr val="accent3"/>
          </a:lnRef>
          <a:fillRef idx="2">
            <a:schemeClr val="accent3"/>
          </a:fillRef>
          <a:effectRef idx="1">
            <a:schemeClr val="accent3"/>
          </a:effectRef>
          <a:fontRef idx="minor">
            <a:schemeClr val="dk1"/>
          </a:fontRef>
        </p:style>
        <p:txBody>
          <a:bodyPr spcFirstLastPara="0" vert="horz" wrap="square" lIns="181319" tIns="181319" rIns="181319" bIns="181319" numCol="1" spcCol="1270" anchor="ctr" anchorCtr="0">
            <a:noAutofit/>
          </a:bodyPr>
          <a:lstStyle/>
          <a:p>
            <a:pPr algn="ctr" defTabSz="1422400">
              <a:lnSpc>
                <a:spcPct val="90000"/>
              </a:lnSpc>
              <a:spcBef>
                <a:spcPct val="0"/>
              </a:spcBef>
              <a:spcAft>
                <a:spcPct val="35000"/>
              </a:spcAft>
            </a:pPr>
            <a:r>
              <a:rPr lang="ms-MY" sz="2400" b="1" dirty="0" smtClean="0">
                <a:effectLst>
                  <a:outerShdw blurRad="38100" dist="38100" dir="2700000" algn="tl">
                    <a:srgbClr val="000000">
                      <a:alpha val="43137"/>
                    </a:srgbClr>
                  </a:outerShdw>
                </a:effectLst>
                <a:latin typeface="Arial" pitchFamily="34" charset="0"/>
                <a:cs typeface="Arial" pitchFamily="34" charset="0"/>
              </a:rPr>
              <a:t>Umat Islam bersungguh-sungguh melaksanakan ibadat ketika di sana</a:t>
            </a:r>
          </a:p>
          <a:p>
            <a:pPr algn="ctr" defTabSz="1422400">
              <a:lnSpc>
                <a:spcPct val="90000"/>
              </a:lnSpc>
              <a:spcBef>
                <a:spcPct val="0"/>
              </a:spcBef>
              <a:spcAft>
                <a:spcPct val="35000"/>
              </a:spcAft>
            </a:pPr>
            <a:r>
              <a:rPr lang="ms-MY" sz="2400" b="1" dirty="0" smtClean="0">
                <a:effectLst>
                  <a:outerShdw blurRad="38100" dist="38100" dir="2700000" algn="tl">
                    <a:srgbClr val="000000">
                      <a:alpha val="43137"/>
                    </a:srgbClr>
                  </a:outerShdw>
                </a:effectLst>
                <a:latin typeface="Arial" pitchFamily="34" charset="0"/>
                <a:cs typeface="Arial" pitchFamily="34" charset="0"/>
              </a:rPr>
              <a:t>Tetapi bila kembali </a:t>
            </a:r>
            <a:r>
              <a:rPr lang="ms-MY" sz="2400" b="1" dirty="0" smtClean="0">
                <a:effectLst>
                  <a:outerShdw blurRad="38100" dist="38100" dir="2700000" algn="tl">
                    <a:srgbClr val="000000">
                      <a:alpha val="43137"/>
                    </a:srgbClr>
                  </a:outerShdw>
                </a:effectLst>
                <a:latin typeface="Arial" pitchFamily="34" charset="0"/>
                <a:cs typeface="Arial" pitchFamily="34" charset="0"/>
              </a:rPr>
              <a:t>ke</a:t>
            </a:r>
            <a:r>
              <a:rPr lang="ar-SA" sz="2400" b="1" dirty="0" smtClean="0">
                <a:effectLst>
                  <a:outerShdw blurRad="38100" dist="38100" dir="2700000" algn="tl">
                    <a:srgbClr val="000000">
                      <a:alpha val="43137"/>
                    </a:srgbClr>
                  </a:outerShdw>
                </a:effectLst>
                <a:latin typeface="Arial" pitchFamily="34" charset="0"/>
                <a:cs typeface="Arial" pitchFamily="34" charset="0"/>
              </a:rPr>
              <a:t> </a:t>
            </a:r>
            <a:r>
              <a:rPr lang="ms-MY" sz="2400" b="1" dirty="0" smtClean="0">
                <a:effectLst>
                  <a:outerShdw blurRad="38100" dist="38100" dir="2700000" algn="tl">
                    <a:srgbClr val="000000">
                      <a:alpha val="43137"/>
                    </a:srgbClr>
                  </a:outerShdw>
                </a:effectLst>
                <a:latin typeface="Arial" pitchFamily="34" charset="0"/>
                <a:cs typeface="Arial" pitchFamily="34" charset="0"/>
              </a:rPr>
              <a:t>tanah </a:t>
            </a:r>
            <a:r>
              <a:rPr lang="ms-MY" sz="2400" b="1" dirty="0" smtClean="0">
                <a:effectLst>
                  <a:outerShdw blurRad="38100" dist="38100" dir="2700000" algn="tl">
                    <a:srgbClr val="000000">
                      <a:alpha val="43137"/>
                    </a:srgbClr>
                  </a:outerShdw>
                </a:effectLst>
                <a:latin typeface="Arial" pitchFamily="34" charset="0"/>
                <a:cs typeface="Arial" pitchFamily="34" charset="0"/>
              </a:rPr>
              <a:t>air, segala ibadat tersebut terhenti</a:t>
            </a:r>
            <a:endParaRPr lang="en-MY" sz="2400" b="1" dirty="0">
              <a:ln w="6350" cmpd="sng">
                <a:solidFill>
                  <a:srgbClr val="EEECE1">
                    <a:lumMod val="10000"/>
                  </a:srgbClr>
                </a:solidFill>
                <a:prstDash val="solid"/>
              </a:ln>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Rectangle 7"/>
          <p:cNvSpPr/>
          <p:nvPr/>
        </p:nvSpPr>
        <p:spPr>
          <a:xfrm>
            <a:off x="471736" y="3784848"/>
            <a:ext cx="4176464" cy="1224136"/>
          </a:xfrm>
          <a:prstGeom prst="rect">
            <a:avLst/>
          </a:prstGeom>
          <a:ln/>
        </p:spPr>
        <p:style>
          <a:lnRef idx="1">
            <a:schemeClr val="accent4"/>
          </a:lnRef>
          <a:fillRef idx="2">
            <a:schemeClr val="accent4"/>
          </a:fillRef>
          <a:effectRef idx="1">
            <a:schemeClr val="accent4"/>
          </a:effectRef>
          <a:fontRef idx="minor">
            <a:schemeClr val="dk1"/>
          </a:fontRef>
        </p:style>
        <p:txBody>
          <a:bodyPr spcFirstLastPara="0" vert="horz" wrap="square" lIns="181319" tIns="181319" rIns="181319" bIns="181319" numCol="1" spcCol="1270" anchor="ctr" anchorCtr="0">
            <a:noAutofit/>
          </a:bodyPr>
          <a:lstStyle/>
          <a:p>
            <a:pPr algn="ctr" defTabSz="1422400">
              <a:lnSpc>
                <a:spcPct val="90000"/>
              </a:lnSpc>
              <a:spcBef>
                <a:spcPct val="0"/>
              </a:spcBef>
              <a:spcAft>
                <a:spcPct val="35000"/>
              </a:spcAft>
            </a:pPr>
            <a:r>
              <a:rPr lang="fi-FI" sz="24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Mengunjungi tanah suci Mekah dan Madinah</a:t>
            </a:r>
            <a:endParaRPr lang="en-MY"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
        <p:nvSpPr>
          <p:cNvPr id="4" name="Rectangle 3"/>
          <p:cNvSpPr/>
          <p:nvPr/>
        </p:nvSpPr>
        <p:spPr>
          <a:xfrm>
            <a:off x="387896" y="1143000"/>
            <a:ext cx="2736304" cy="648072"/>
          </a:xfrm>
          <a:prstGeom prst="rect">
            <a:avLst/>
          </a:prstGeom>
          <a:ln/>
        </p:spPr>
        <p:style>
          <a:lnRef idx="1">
            <a:schemeClr val="accent4"/>
          </a:lnRef>
          <a:fillRef idx="2">
            <a:schemeClr val="accent4"/>
          </a:fillRef>
          <a:effectRef idx="1">
            <a:schemeClr val="accent4"/>
          </a:effectRef>
          <a:fontRef idx="minor">
            <a:schemeClr val="dk1"/>
          </a:fontRef>
        </p:style>
        <p:txBody>
          <a:bodyPr spcFirstLastPara="0" vert="horz" wrap="square" lIns="181319" tIns="181319" rIns="181319" bIns="181319" numCol="1" spcCol="1270" anchor="ctr" anchorCtr="0">
            <a:noAutofit/>
          </a:bodyPr>
          <a:lstStyle/>
          <a:p>
            <a:pPr algn="ctr" defTabSz="1422400">
              <a:lnSpc>
                <a:spcPct val="90000"/>
              </a:lnSpc>
              <a:spcBef>
                <a:spcPct val="0"/>
              </a:spcBef>
              <a:spcAft>
                <a:spcPct val="35000"/>
              </a:spcAft>
            </a:pPr>
            <a:r>
              <a:rPr lang="fi-FI" sz="24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Ramadhan</a:t>
            </a:r>
            <a:endParaRPr lang="en-MY"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23423837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Freeform 2"/>
          <p:cNvSpPr/>
          <p:nvPr/>
        </p:nvSpPr>
        <p:spPr>
          <a:xfrm>
            <a:off x="1024608" y="701824"/>
            <a:ext cx="7128792" cy="1584176"/>
          </a:xfrm>
          <a:custGeom>
            <a:avLst/>
            <a:gdLst>
              <a:gd name="connsiteX0" fmla="*/ 0 w 3322740"/>
              <a:gd name="connsiteY0" fmla="*/ 0 h 1993644"/>
              <a:gd name="connsiteX1" fmla="*/ 3322740 w 3322740"/>
              <a:gd name="connsiteY1" fmla="*/ 0 h 1993644"/>
              <a:gd name="connsiteX2" fmla="*/ 3322740 w 3322740"/>
              <a:gd name="connsiteY2" fmla="*/ 1993644 h 1993644"/>
              <a:gd name="connsiteX3" fmla="*/ 0 w 3322740"/>
              <a:gd name="connsiteY3" fmla="*/ 1993644 h 1993644"/>
              <a:gd name="connsiteX4" fmla="*/ 0 w 3322740"/>
              <a:gd name="connsiteY4" fmla="*/ 0 h 1993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740" h="1993644">
                <a:moveTo>
                  <a:pt x="0" y="0"/>
                </a:moveTo>
                <a:lnTo>
                  <a:pt x="3322740" y="0"/>
                </a:lnTo>
                <a:lnTo>
                  <a:pt x="3322740" y="1993644"/>
                </a:lnTo>
                <a:lnTo>
                  <a:pt x="0" y="1993644"/>
                </a:lnTo>
                <a:lnTo>
                  <a:pt x="0" y="0"/>
                </a:lnTo>
                <a:close/>
              </a:path>
            </a:pathLst>
          </a:cu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38100" cap="flat" cmpd="sng" algn="ctr">
            <a:solidFill>
              <a:schemeClr val="tx1">
                <a:lumMod val="65000"/>
                <a:lumOff val="35000"/>
              </a:schemeClr>
            </a:solidFill>
            <a:prstDash val="solid"/>
          </a:ln>
          <a:effectLst>
            <a:outerShdw blurRad="40000" dist="20000" dir="5400000" rotWithShape="0">
              <a:srgbClr val="000000">
                <a:alpha val="38000"/>
              </a:srgbClr>
            </a:outerShdw>
          </a:effectLst>
        </p:spPr>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fi-FI"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Tidak dinafikan.... kelebihan yang ada pada bulan Ramadhan dan pada tanah suci lebih besar ganjarannya berbanding dengan bulan-bulan yang lain dan tempat-tempat yang lain</a:t>
            </a:r>
            <a:endParaRPr lang="en-US"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endParaRPr>
          </a:p>
        </p:txBody>
      </p:sp>
      <p:sp>
        <p:nvSpPr>
          <p:cNvPr id="4" name="Freeform 3"/>
          <p:cNvSpPr/>
          <p:nvPr/>
        </p:nvSpPr>
        <p:spPr>
          <a:xfrm>
            <a:off x="1024608" y="2558008"/>
            <a:ext cx="7128792" cy="2013992"/>
          </a:xfrm>
          <a:custGeom>
            <a:avLst/>
            <a:gdLst>
              <a:gd name="connsiteX0" fmla="*/ 0 w 3322740"/>
              <a:gd name="connsiteY0" fmla="*/ 0 h 1993644"/>
              <a:gd name="connsiteX1" fmla="*/ 3322740 w 3322740"/>
              <a:gd name="connsiteY1" fmla="*/ 0 h 1993644"/>
              <a:gd name="connsiteX2" fmla="*/ 3322740 w 3322740"/>
              <a:gd name="connsiteY2" fmla="*/ 1993644 h 1993644"/>
              <a:gd name="connsiteX3" fmla="*/ 0 w 3322740"/>
              <a:gd name="connsiteY3" fmla="*/ 1993644 h 1993644"/>
              <a:gd name="connsiteX4" fmla="*/ 0 w 3322740"/>
              <a:gd name="connsiteY4" fmla="*/ 0 h 1993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740" h="1993644">
                <a:moveTo>
                  <a:pt x="0" y="0"/>
                </a:moveTo>
                <a:lnTo>
                  <a:pt x="3322740" y="0"/>
                </a:lnTo>
                <a:lnTo>
                  <a:pt x="3322740" y="1993644"/>
                </a:lnTo>
                <a:lnTo>
                  <a:pt x="0" y="1993644"/>
                </a:lnTo>
                <a:lnTo>
                  <a:pt x="0" y="0"/>
                </a:lnTo>
                <a:close/>
              </a:path>
            </a:pathLst>
          </a:custGeom>
          <a:gradFill rotWithShape="1">
            <a:gsLst>
              <a:gs pos="0">
                <a:srgbClr val="00B050">
                  <a:tint val="50000"/>
                  <a:satMod val="300000"/>
                </a:srgbClr>
              </a:gs>
              <a:gs pos="35000">
                <a:srgbClr val="00B050">
                  <a:tint val="37000"/>
                  <a:satMod val="300000"/>
                </a:srgbClr>
              </a:gs>
              <a:gs pos="100000">
                <a:srgbClr val="00B050">
                  <a:tint val="15000"/>
                  <a:satMod val="350000"/>
                </a:srgbClr>
              </a:gs>
            </a:gsLst>
            <a:lin ang="16200000" scaled="1"/>
          </a:gradFill>
          <a:ln w="38100" cap="flat" cmpd="sng" algn="ctr">
            <a:solidFill>
              <a:schemeClr val="tx1">
                <a:lumMod val="65000"/>
                <a:lumOff val="35000"/>
              </a:schemeClr>
            </a:solidFill>
            <a:prstDash val="solid"/>
          </a:ln>
          <a:effectLst>
            <a:outerShdw blurRad="40000" dist="20000" dir="5400000" rotWithShape="0">
              <a:srgbClr val="000000">
                <a:alpha val="38000"/>
              </a:srgbClr>
            </a:outerShdw>
          </a:effectLst>
        </p:spPr>
        <p:txBody>
          <a:bodyPr spcFirstLastPara="0" vert="horz" wrap="square" lIns="87630" tIns="87630" rIns="87630" bIns="87630" numCol="1" spcCol="1270" anchor="ctr" anchorCtr="0">
            <a:noAutofit/>
          </a:bodyPr>
          <a:lstStyle/>
          <a:p>
            <a:pPr algn="ctr" defTabSz="1022350">
              <a:lnSpc>
                <a:spcPct val="90000"/>
              </a:lnSpc>
              <a:spcBef>
                <a:spcPct val="0"/>
              </a:spcBef>
              <a:spcAft>
                <a:spcPct val="35000"/>
              </a:spcAft>
            </a:pPr>
            <a:r>
              <a:rPr lang="sv-SE"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Sepatutnya, di bulan Ramadhan dan semasa di tanah suci itu dijadikan sebagai masa untuk melatih dan membiasakan diri dengan ibadat-ibadat tersebut</a:t>
            </a:r>
            <a:endParaRPr lang="ms-MY"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endParaRPr>
          </a:p>
        </p:txBody>
      </p:sp>
      <p:sp>
        <p:nvSpPr>
          <p:cNvPr id="5" name="Freeform 4"/>
          <p:cNvSpPr/>
          <p:nvPr/>
        </p:nvSpPr>
        <p:spPr>
          <a:xfrm>
            <a:off x="1024608" y="4876800"/>
            <a:ext cx="7128792" cy="1600200"/>
          </a:xfrm>
          <a:custGeom>
            <a:avLst/>
            <a:gdLst>
              <a:gd name="connsiteX0" fmla="*/ 0 w 3322740"/>
              <a:gd name="connsiteY0" fmla="*/ 0 h 1993644"/>
              <a:gd name="connsiteX1" fmla="*/ 3322740 w 3322740"/>
              <a:gd name="connsiteY1" fmla="*/ 0 h 1993644"/>
              <a:gd name="connsiteX2" fmla="*/ 3322740 w 3322740"/>
              <a:gd name="connsiteY2" fmla="*/ 1993644 h 1993644"/>
              <a:gd name="connsiteX3" fmla="*/ 0 w 3322740"/>
              <a:gd name="connsiteY3" fmla="*/ 1993644 h 1993644"/>
              <a:gd name="connsiteX4" fmla="*/ 0 w 3322740"/>
              <a:gd name="connsiteY4" fmla="*/ 0 h 1993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740" h="1993644">
                <a:moveTo>
                  <a:pt x="0" y="0"/>
                </a:moveTo>
                <a:lnTo>
                  <a:pt x="3322740" y="0"/>
                </a:lnTo>
                <a:lnTo>
                  <a:pt x="3322740" y="1993644"/>
                </a:lnTo>
                <a:lnTo>
                  <a:pt x="0" y="1993644"/>
                </a:lnTo>
                <a:lnTo>
                  <a:pt x="0" y="0"/>
                </a:lnTo>
                <a:close/>
              </a:path>
            </a:pathLst>
          </a:custGeom>
          <a:ln/>
        </p:spPr>
        <p:style>
          <a:lnRef idx="1">
            <a:schemeClr val="accent5"/>
          </a:lnRef>
          <a:fillRef idx="2">
            <a:schemeClr val="accent5"/>
          </a:fillRef>
          <a:effectRef idx="1">
            <a:schemeClr val="accent5"/>
          </a:effectRef>
          <a:fontRef idx="minor">
            <a:schemeClr val="dk1"/>
          </a:fontRef>
        </p:style>
        <p:txBody>
          <a:bodyPr spcFirstLastPara="0" vert="horz" wrap="square" lIns="87630" tIns="87630" rIns="87630" bIns="87630" numCol="1" spcCol="1270" anchor="ctr" anchorCtr="0">
            <a:noAutofit/>
          </a:bodyPr>
          <a:lstStyle/>
          <a:p>
            <a:pPr algn="ctr" defTabSz="1022350">
              <a:lnSpc>
                <a:spcPct val="90000"/>
              </a:lnSpc>
              <a:spcBef>
                <a:spcPct val="0"/>
              </a:spcBef>
              <a:spcAft>
                <a:spcPct val="35000"/>
              </a:spcAft>
            </a:pPr>
            <a:endParaRPr lang="sv-SE"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endParaRPr>
          </a:p>
          <a:p>
            <a:pPr algn="ctr" defTabSz="1022350">
              <a:lnSpc>
                <a:spcPct val="90000"/>
              </a:lnSpc>
              <a:spcBef>
                <a:spcPct val="0"/>
              </a:spcBef>
              <a:spcAft>
                <a:spcPct val="35000"/>
              </a:spcAft>
            </a:pPr>
            <a:r>
              <a:rPr lang="sv-SE"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Supaya </a:t>
            </a:r>
            <a:r>
              <a:rPr lang="sv-SE"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ia dapat diteruskan selepas bulan Ramadhan dan selepas kembali ke kampung halaman, kerana tuntutan ibadat-ibadat tersebut. </a:t>
            </a:r>
            <a:endParaRPr lang="ms-MY"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endParaRPr>
          </a:p>
          <a:p>
            <a:pPr algn="ctr" defTabSz="1022350">
              <a:lnSpc>
                <a:spcPct val="90000"/>
              </a:lnSpc>
              <a:spcBef>
                <a:spcPct val="0"/>
              </a:spcBef>
              <a:spcAft>
                <a:spcPct val="35000"/>
              </a:spcAft>
            </a:pPr>
            <a:endParaRPr lang="ms-MY"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endParaRPr>
          </a:p>
        </p:txBody>
      </p:sp>
    </p:spTree>
    <p:extLst>
      <p:ext uri="{BB962C8B-B14F-4D97-AF65-F5344CB8AC3E}">
        <p14:creationId xmlns:p14="http://schemas.microsoft.com/office/powerpoint/2010/main" val="23423837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52400" y="381000"/>
            <a:ext cx="8856984" cy="553998"/>
          </a:xfrm>
          <a:prstGeom prst="rect">
            <a:avLst/>
          </a:prstGeom>
        </p:spPr>
        <p:txBody>
          <a:bodyPr wrap="square">
            <a:spAutoFit/>
          </a:bodyPr>
          <a:lstStyle/>
          <a:p>
            <a:pPr algn="ctr"/>
            <a:r>
              <a:rPr lang="en-US"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Seruan</a:t>
            </a:r>
            <a:endParaRPr lang="ms-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4" name="Flowchart: Sequential Access Storage 3"/>
          <p:cNvSpPr/>
          <p:nvPr/>
        </p:nvSpPr>
        <p:spPr>
          <a:xfrm>
            <a:off x="741944" y="2244080"/>
            <a:ext cx="7563856" cy="2480320"/>
          </a:xfrm>
          <a:prstGeom prst="flowChartMagneticTap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ms-MY" sz="2000" b="1" dirty="0" smtClean="0">
                <a:solidFill>
                  <a:schemeClr val="tx1"/>
                </a:solidFill>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Beribadatlah </a:t>
            </a:r>
            <a:r>
              <a:rPr lang="ms-MY" sz="2000" b="1" dirty="0" smtClean="0">
                <a:solidFill>
                  <a:schemeClr val="tx1"/>
                </a:solidFill>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secara beristiqamah, pada bila-bila masa dan di mana-mana sahaja, sentiasakanlah mendampingi Allah dengan amalan-amalan sunat semoga hidup kita dalam peliharaan Allah.</a:t>
            </a:r>
            <a:endParaRPr lang="ms-MY" sz="2000" b="1" dirty="0">
              <a:solidFill>
                <a:schemeClr val="tx1"/>
              </a:solidFill>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3423837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79512" y="314653"/>
            <a:ext cx="8856984" cy="523220"/>
          </a:xfrm>
          <a:prstGeom prst="rect">
            <a:avLst/>
          </a:prstGeom>
        </p:spPr>
        <p:txBody>
          <a:bodyPr wrap="square">
            <a:spAutoFit/>
          </a:bodyPr>
          <a:lstStyle/>
          <a:p>
            <a:pPr algn="ctr"/>
            <a:r>
              <a:rPr lang="en-MY" sz="28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Sabda</a:t>
            </a:r>
            <a:r>
              <a:rPr lang="en-MY" sz="28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8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Rasulullah</a:t>
            </a:r>
            <a:r>
              <a:rPr lang="en-MY" sz="28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SAW yang </a:t>
            </a:r>
            <a:r>
              <a:rPr lang="en-MY" sz="28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bermaksud</a:t>
            </a:r>
            <a:r>
              <a:rPr lang="en-MY" sz="28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t>
            </a:r>
            <a:endParaRPr lang="ms-MY" sz="28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4" name="Horizontal Scroll 3"/>
          <p:cNvSpPr/>
          <p:nvPr/>
        </p:nvSpPr>
        <p:spPr>
          <a:xfrm>
            <a:off x="571500" y="838200"/>
            <a:ext cx="8001000" cy="5877272"/>
          </a:xfrm>
          <a:prstGeom prst="horizontalScroll">
            <a:avLst/>
          </a:prstGeom>
          <a:ln>
            <a:solidFill>
              <a:srgbClr val="FF0000"/>
            </a:solidFill>
          </a:ln>
          <a:effectLst>
            <a:glow rad="101600">
              <a:schemeClr val="tx1">
                <a:alpha val="6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i="1" dirty="0" smtClean="0">
                <a:effectLst>
                  <a:outerShdw blurRad="38100" dist="38100" dir="2700000" algn="tl">
                    <a:srgbClr val="000000">
                      <a:alpha val="43137"/>
                    </a:srgbClr>
                  </a:outerShdw>
                </a:effectLst>
              </a:rPr>
              <a:t>“</a:t>
            </a:r>
            <a:r>
              <a:rPr lang="en-US" sz="2800" b="1" i="1" dirty="0" err="1" smtClean="0">
                <a:effectLst>
                  <a:outerShdw blurRad="38100" dist="38100" dir="2700000" algn="tl">
                    <a:srgbClr val="000000">
                      <a:alpha val="43137"/>
                    </a:srgbClr>
                  </a:outerShdw>
                </a:effectLst>
              </a:rPr>
              <a:t>Hamba</a:t>
            </a:r>
            <a:r>
              <a:rPr lang="en-US" sz="2800" b="1" i="1" dirty="0" smtClean="0">
                <a:effectLst>
                  <a:outerShdw blurRad="38100" dist="38100" dir="2700000" algn="tl">
                    <a:srgbClr val="000000">
                      <a:alpha val="43137"/>
                    </a:srgbClr>
                  </a:outerShdw>
                </a:effectLst>
              </a:rPr>
              <a:t>-Ku </a:t>
            </a:r>
            <a:r>
              <a:rPr lang="en-US" sz="2800" b="1" i="1" dirty="0" err="1" smtClean="0">
                <a:effectLst>
                  <a:outerShdw blurRad="38100" dist="38100" dir="2700000" algn="tl">
                    <a:srgbClr val="000000">
                      <a:alpha val="43137"/>
                    </a:srgbClr>
                  </a:outerShdw>
                </a:effectLst>
              </a:rPr>
              <a:t>sentiasa</a:t>
            </a:r>
            <a:r>
              <a:rPr lang="en-US" sz="2800" b="1" i="1" dirty="0" smtClean="0">
                <a:effectLst>
                  <a:outerShdw blurRad="38100" dist="38100" dir="2700000" algn="tl">
                    <a:srgbClr val="000000">
                      <a:alpha val="43137"/>
                    </a:srgbClr>
                  </a:outerShdw>
                </a:effectLst>
              </a:rPr>
              <a:t> </a:t>
            </a:r>
            <a:r>
              <a:rPr lang="en-US" sz="2800" b="1" i="1" dirty="0" err="1" smtClean="0">
                <a:effectLst>
                  <a:outerShdw blurRad="38100" dist="38100" dir="2700000" algn="tl">
                    <a:srgbClr val="000000">
                      <a:alpha val="43137"/>
                    </a:srgbClr>
                  </a:outerShdw>
                </a:effectLst>
              </a:rPr>
              <a:t>mendekatkan</a:t>
            </a:r>
            <a:r>
              <a:rPr lang="en-US" sz="2800" b="1" i="1" dirty="0" smtClean="0">
                <a:effectLst>
                  <a:outerShdw blurRad="38100" dist="38100" dir="2700000" algn="tl">
                    <a:srgbClr val="000000">
                      <a:alpha val="43137"/>
                    </a:srgbClr>
                  </a:outerShdw>
                </a:effectLst>
              </a:rPr>
              <a:t> </a:t>
            </a:r>
            <a:r>
              <a:rPr lang="en-US" sz="2800" b="1" i="1" dirty="0" err="1" smtClean="0">
                <a:effectLst>
                  <a:outerShdw blurRad="38100" dist="38100" dir="2700000" algn="tl">
                    <a:srgbClr val="000000">
                      <a:alpha val="43137"/>
                    </a:srgbClr>
                  </a:outerShdw>
                </a:effectLst>
              </a:rPr>
              <a:t>dirinya</a:t>
            </a:r>
            <a:r>
              <a:rPr lang="en-US" sz="2800" b="1" i="1" dirty="0" smtClean="0">
                <a:effectLst>
                  <a:outerShdw blurRad="38100" dist="38100" dir="2700000" algn="tl">
                    <a:srgbClr val="000000">
                      <a:alpha val="43137"/>
                    </a:srgbClr>
                  </a:outerShdw>
                </a:effectLst>
              </a:rPr>
              <a:t> </a:t>
            </a:r>
            <a:r>
              <a:rPr lang="en-US" sz="2800" b="1" i="1" dirty="0" err="1" smtClean="0">
                <a:effectLst>
                  <a:outerShdw blurRad="38100" dist="38100" dir="2700000" algn="tl">
                    <a:srgbClr val="000000">
                      <a:alpha val="43137"/>
                    </a:srgbClr>
                  </a:outerShdw>
                </a:effectLst>
              </a:rPr>
              <a:t>kepada</a:t>
            </a:r>
            <a:r>
              <a:rPr lang="en-US" sz="2800" b="1" i="1" dirty="0" smtClean="0">
                <a:effectLst>
                  <a:outerShdw blurRad="38100" dist="38100" dir="2700000" algn="tl">
                    <a:srgbClr val="000000">
                      <a:alpha val="43137"/>
                    </a:srgbClr>
                  </a:outerShdw>
                </a:effectLst>
              </a:rPr>
              <a:t>-Ku </a:t>
            </a:r>
            <a:r>
              <a:rPr lang="en-US" sz="2800" b="1" i="1" dirty="0" err="1" smtClean="0">
                <a:effectLst>
                  <a:outerShdw blurRad="38100" dist="38100" dir="2700000" algn="tl">
                    <a:srgbClr val="000000">
                      <a:alpha val="43137"/>
                    </a:srgbClr>
                  </a:outerShdw>
                </a:effectLst>
              </a:rPr>
              <a:t>dengan</a:t>
            </a:r>
            <a:r>
              <a:rPr lang="en-US" sz="2800" b="1" i="1" dirty="0" smtClean="0">
                <a:effectLst>
                  <a:outerShdw blurRad="38100" dist="38100" dir="2700000" algn="tl">
                    <a:srgbClr val="000000">
                      <a:alpha val="43137"/>
                    </a:srgbClr>
                  </a:outerShdw>
                </a:effectLst>
              </a:rPr>
              <a:t> </a:t>
            </a:r>
            <a:r>
              <a:rPr lang="en-US" sz="2800" b="1" i="1" dirty="0" err="1" smtClean="0">
                <a:effectLst>
                  <a:outerShdw blurRad="38100" dist="38100" dir="2700000" algn="tl">
                    <a:srgbClr val="000000">
                      <a:alpha val="43137"/>
                    </a:srgbClr>
                  </a:outerShdw>
                </a:effectLst>
              </a:rPr>
              <a:t>amalan-amalan</a:t>
            </a:r>
            <a:r>
              <a:rPr lang="en-US" sz="2800" b="1" i="1" dirty="0" smtClean="0">
                <a:effectLst>
                  <a:outerShdw blurRad="38100" dist="38100" dir="2700000" algn="tl">
                    <a:srgbClr val="000000">
                      <a:alpha val="43137"/>
                    </a:srgbClr>
                  </a:outerShdw>
                </a:effectLst>
              </a:rPr>
              <a:t> </a:t>
            </a:r>
            <a:r>
              <a:rPr lang="en-US" sz="2800" b="1" i="1" dirty="0" err="1" smtClean="0">
                <a:effectLst>
                  <a:outerShdw blurRad="38100" dist="38100" dir="2700000" algn="tl">
                    <a:srgbClr val="000000">
                      <a:alpha val="43137"/>
                    </a:srgbClr>
                  </a:outerShdw>
                </a:effectLst>
              </a:rPr>
              <a:t>sunat</a:t>
            </a:r>
            <a:r>
              <a:rPr lang="en-US" sz="2800" b="1" i="1" dirty="0" smtClean="0">
                <a:effectLst>
                  <a:outerShdw blurRad="38100" dist="38100" dir="2700000" algn="tl">
                    <a:srgbClr val="000000">
                      <a:alpha val="43137"/>
                    </a:srgbClr>
                  </a:outerShdw>
                </a:effectLst>
              </a:rPr>
              <a:t> </a:t>
            </a:r>
            <a:r>
              <a:rPr lang="en-US" sz="2800" b="1" i="1" dirty="0" err="1" smtClean="0">
                <a:effectLst>
                  <a:outerShdw blurRad="38100" dist="38100" dir="2700000" algn="tl">
                    <a:srgbClr val="000000">
                      <a:alpha val="43137"/>
                    </a:srgbClr>
                  </a:outerShdw>
                </a:effectLst>
              </a:rPr>
              <a:t>hingga</a:t>
            </a:r>
            <a:r>
              <a:rPr lang="en-US" sz="2800" b="1" i="1" dirty="0" smtClean="0">
                <a:effectLst>
                  <a:outerShdw blurRad="38100" dist="38100" dir="2700000" algn="tl">
                    <a:srgbClr val="000000">
                      <a:alpha val="43137"/>
                    </a:srgbClr>
                  </a:outerShdw>
                </a:effectLst>
              </a:rPr>
              <a:t> </a:t>
            </a:r>
            <a:r>
              <a:rPr lang="en-US" sz="2800" b="1" i="1" dirty="0" err="1" smtClean="0">
                <a:effectLst>
                  <a:outerShdw blurRad="38100" dist="38100" dir="2700000" algn="tl">
                    <a:srgbClr val="000000">
                      <a:alpha val="43137"/>
                    </a:srgbClr>
                  </a:outerShdw>
                </a:effectLst>
              </a:rPr>
              <a:t>Aku</a:t>
            </a:r>
            <a:r>
              <a:rPr lang="en-US" sz="2800" b="1" i="1" dirty="0" smtClean="0">
                <a:effectLst>
                  <a:outerShdw blurRad="38100" dist="38100" dir="2700000" algn="tl">
                    <a:srgbClr val="000000">
                      <a:alpha val="43137"/>
                    </a:srgbClr>
                  </a:outerShdw>
                </a:effectLst>
              </a:rPr>
              <a:t> </a:t>
            </a:r>
            <a:r>
              <a:rPr lang="en-US" sz="2800" b="1" i="1" dirty="0" err="1" smtClean="0">
                <a:effectLst>
                  <a:outerShdw blurRad="38100" dist="38100" dir="2700000" algn="tl">
                    <a:srgbClr val="000000">
                      <a:alpha val="43137"/>
                    </a:srgbClr>
                  </a:outerShdw>
                </a:effectLst>
              </a:rPr>
              <a:t>mencintainya</a:t>
            </a:r>
            <a:r>
              <a:rPr lang="en-US" sz="2800" b="1" i="1" dirty="0" smtClean="0">
                <a:effectLst>
                  <a:outerShdw blurRad="38100" dist="38100" dir="2700000" algn="tl">
                    <a:srgbClr val="000000">
                      <a:alpha val="43137"/>
                    </a:srgbClr>
                  </a:outerShdw>
                </a:effectLst>
              </a:rPr>
              <a:t>. </a:t>
            </a:r>
            <a:r>
              <a:rPr lang="en-US" sz="2800" b="1" i="1" dirty="0" err="1" smtClean="0">
                <a:effectLst>
                  <a:outerShdw blurRad="38100" dist="38100" dir="2700000" algn="tl">
                    <a:srgbClr val="000000">
                      <a:alpha val="43137"/>
                    </a:srgbClr>
                  </a:outerShdw>
                </a:effectLst>
              </a:rPr>
              <a:t>Maka</a:t>
            </a:r>
            <a:r>
              <a:rPr lang="en-US" sz="2800" b="1" i="1" dirty="0" smtClean="0">
                <a:effectLst>
                  <a:outerShdw blurRad="38100" dist="38100" dir="2700000" algn="tl">
                    <a:srgbClr val="000000">
                      <a:alpha val="43137"/>
                    </a:srgbClr>
                  </a:outerShdw>
                </a:effectLst>
              </a:rPr>
              <a:t> </a:t>
            </a:r>
            <a:r>
              <a:rPr lang="en-US" sz="2800" b="1" i="1" dirty="0" err="1" smtClean="0">
                <a:effectLst>
                  <a:outerShdw blurRad="38100" dist="38100" dir="2700000" algn="tl">
                    <a:srgbClr val="000000">
                      <a:alpha val="43137"/>
                    </a:srgbClr>
                  </a:outerShdw>
                </a:effectLst>
              </a:rPr>
              <a:t>apabila</a:t>
            </a:r>
            <a:r>
              <a:rPr lang="en-US" sz="2800" b="1" i="1" dirty="0" smtClean="0">
                <a:effectLst>
                  <a:outerShdw blurRad="38100" dist="38100" dir="2700000" algn="tl">
                    <a:srgbClr val="000000">
                      <a:alpha val="43137"/>
                    </a:srgbClr>
                  </a:outerShdw>
                </a:effectLst>
              </a:rPr>
              <a:t> </a:t>
            </a:r>
            <a:r>
              <a:rPr lang="en-US" sz="2800" b="1" i="1" dirty="0" err="1" smtClean="0">
                <a:effectLst>
                  <a:outerShdw blurRad="38100" dist="38100" dir="2700000" algn="tl">
                    <a:srgbClr val="000000">
                      <a:alpha val="43137"/>
                    </a:srgbClr>
                  </a:outerShdw>
                </a:effectLst>
              </a:rPr>
              <a:t>Aku</a:t>
            </a:r>
            <a:r>
              <a:rPr lang="en-US" sz="2800" b="1" i="1" dirty="0" smtClean="0">
                <a:effectLst>
                  <a:outerShdw blurRad="38100" dist="38100" dir="2700000" algn="tl">
                    <a:srgbClr val="000000">
                      <a:alpha val="43137"/>
                    </a:srgbClr>
                  </a:outerShdw>
                </a:effectLst>
              </a:rPr>
              <a:t> </a:t>
            </a:r>
            <a:r>
              <a:rPr lang="en-US" sz="2800" b="1" i="1" dirty="0" err="1" smtClean="0">
                <a:effectLst>
                  <a:outerShdw blurRad="38100" dist="38100" dir="2700000" algn="tl">
                    <a:srgbClr val="000000">
                      <a:alpha val="43137"/>
                    </a:srgbClr>
                  </a:outerShdw>
                </a:effectLst>
              </a:rPr>
              <a:t>mencintainya</a:t>
            </a:r>
            <a:r>
              <a:rPr lang="en-US" sz="2800" b="1" i="1" dirty="0" smtClean="0">
                <a:effectLst>
                  <a:outerShdw blurRad="38100" dist="38100" dir="2700000" algn="tl">
                    <a:srgbClr val="000000">
                      <a:alpha val="43137"/>
                    </a:srgbClr>
                  </a:outerShdw>
                </a:effectLst>
              </a:rPr>
              <a:t>, </a:t>
            </a:r>
            <a:r>
              <a:rPr lang="en-US" sz="2800" b="1" i="1" dirty="0" err="1" smtClean="0">
                <a:effectLst>
                  <a:outerShdw blurRad="38100" dist="38100" dir="2700000" algn="tl">
                    <a:srgbClr val="000000">
                      <a:alpha val="43137"/>
                    </a:srgbClr>
                  </a:outerShdw>
                </a:effectLst>
              </a:rPr>
              <a:t>Aku</a:t>
            </a:r>
            <a:r>
              <a:rPr lang="en-US" sz="2800" b="1" i="1" dirty="0" smtClean="0">
                <a:effectLst>
                  <a:outerShdw blurRad="38100" dist="38100" dir="2700000" algn="tl">
                    <a:srgbClr val="000000">
                      <a:alpha val="43137"/>
                    </a:srgbClr>
                  </a:outerShdw>
                </a:effectLst>
              </a:rPr>
              <a:t> </a:t>
            </a:r>
            <a:r>
              <a:rPr lang="en-US" sz="2800" b="1" i="1" dirty="0" err="1" smtClean="0">
                <a:effectLst>
                  <a:outerShdw blurRad="38100" dist="38100" dir="2700000" algn="tl">
                    <a:srgbClr val="000000">
                      <a:alpha val="43137"/>
                    </a:srgbClr>
                  </a:outerShdw>
                </a:effectLst>
              </a:rPr>
              <a:t>memelihara</a:t>
            </a:r>
            <a:r>
              <a:rPr lang="en-US" sz="2800" b="1" i="1" dirty="0" smtClean="0">
                <a:effectLst>
                  <a:outerShdw blurRad="38100" dist="38100" dir="2700000" algn="tl">
                    <a:srgbClr val="000000">
                      <a:alpha val="43137"/>
                    </a:srgbClr>
                  </a:outerShdw>
                </a:effectLst>
              </a:rPr>
              <a:t> </a:t>
            </a:r>
            <a:r>
              <a:rPr lang="en-US" sz="2800" b="1" i="1" dirty="0" err="1" smtClean="0">
                <a:effectLst>
                  <a:outerShdw blurRad="38100" dist="38100" dir="2700000" algn="tl">
                    <a:srgbClr val="000000">
                      <a:alpha val="43137"/>
                    </a:srgbClr>
                  </a:outerShdw>
                </a:effectLst>
              </a:rPr>
              <a:t>telinganya</a:t>
            </a:r>
            <a:r>
              <a:rPr lang="en-US" sz="2800" b="1" i="1" dirty="0" smtClean="0">
                <a:effectLst>
                  <a:outerShdw blurRad="38100" dist="38100" dir="2700000" algn="tl">
                    <a:srgbClr val="000000">
                      <a:alpha val="43137"/>
                    </a:srgbClr>
                  </a:outerShdw>
                </a:effectLst>
              </a:rPr>
              <a:t>, </a:t>
            </a:r>
            <a:r>
              <a:rPr lang="en-US" sz="2800" b="1" i="1" dirty="0" err="1" smtClean="0">
                <a:effectLst>
                  <a:outerShdw blurRad="38100" dist="38100" dir="2700000" algn="tl">
                    <a:srgbClr val="000000">
                      <a:alpha val="43137"/>
                    </a:srgbClr>
                  </a:outerShdw>
                </a:effectLst>
              </a:rPr>
              <a:t>matanya</a:t>
            </a:r>
            <a:r>
              <a:rPr lang="en-US" sz="2800" b="1" i="1" dirty="0" smtClean="0">
                <a:effectLst>
                  <a:outerShdw blurRad="38100" dist="38100" dir="2700000" algn="tl">
                    <a:srgbClr val="000000">
                      <a:alpha val="43137"/>
                    </a:srgbClr>
                  </a:outerShdw>
                </a:effectLst>
              </a:rPr>
              <a:t>, </a:t>
            </a:r>
            <a:r>
              <a:rPr lang="en-US" sz="2800" b="1" i="1" dirty="0" err="1" smtClean="0">
                <a:effectLst>
                  <a:outerShdw blurRad="38100" dist="38100" dir="2700000" algn="tl">
                    <a:srgbClr val="000000">
                      <a:alpha val="43137"/>
                    </a:srgbClr>
                  </a:outerShdw>
                </a:effectLst>
              </a:rPr>
              <a:t>tangannya</a:t>
            </a:r>
            <a:r>
              <a:rPr lang="en-US" sz="2800" b="1" i="1" dirty="0" smtClean="0">
                <a:effectLst>
                  <a:outerShdw blurRad="38100" dist="38100" dir="2700000" algn="tl">
                    <a:srgbClr val="000000">
                      <a:alpha val="43137"/>
                    </a:srgbClr>
                  </a:outerShdw>
                </a:effectLst>
              </a:rPr>
              <a:t>, </a:t>
            </a:r>
            <a:r>
              <a:rPr lang="en-US" sz="2800" b="1" i="1" dirty="0" err="1" smtClean="0">
                <a:effectLst>
                  <a:outerShdw blurRad="38100" dist="38100" dir="2700000" algn="tl">
                    <a:srgbClr val="000000">
                      <a:alpha val="43137"/>
                    </a:srgbClr>
                  </a:outerShdw>
                </a:effectLst>
              </a:rPr>
              <a:t>dan</a:t>
            </a:r>
            <a:r>
              <a:rPr lang="en-US" sz="2800" b="1" i="1" dirty="0" smtClean="0">
                <a:effectLst>
                  <a:outerShdw blurRad="38100" dist="38100" dir="2700000" algn="tl">
                    <a:srgbClr val="000000">
                      <a:alpha val="43137"/>
                    </a:srgbClr>
                  </a:outerShdw>
                </a:effectLst>
              </a:rPr>
              <a:t> </a:t>
            </a:r>
            <a:r>
              <a:rPr lang="en-US" sz="2800" b="1" i="1" dirty="0" err="1" smtClean="0">
                <a:effectLst>
                  <a:outerShdw blurRad="38100" dist="38100" dir="2700000" algn="tl">
                    <a:srgbClr val="000000">
                      <a:alpha val="43137"/>
                    </a:srgbClr>
                  </a:outerShdw>
                </a:effectLst>
              </a:rPr>
              <a:t>kakinya</a:t>
            </a:r>
            <a:r>
              <a:rPr lang="en-US" sz="2800" b="1" i="1" dirty="0" smtClean="0">
                <a:effectLst>
                  <a:outerShdw blurRad="38100" dist="38100" dir="2700000" algn="tl">
                    <a:srgbClr val="000000">
                      <a:alpha val="43137"/>
                    </a:srgbClr>
                  </a:outerShdw>
                </a:effectLst>
              </a:rPr>
              <a:t> </a:t>
            </a:r>
            <a:r>
              <a:rPr lang="en-US" sz="2800" b="1" i="1" dirty="0" err="1" smtClean="0">
                <a:effectLst>
                  <a:outerShdw blurRad="38100" dist="38100" dir="2700000" algn="tl">
                    <a:srgbClr val="000000">
                      <a:alpha val="43137"/>
                    </a:srgbClr>
                  </a:outerShdw>
                </a:effectLst>
              </a:rPr>
              <a:t>dari</a:t>
            </a:r>
            <a:r>
              <a:rPr lang="en-US" sz="2800" b="1" i="1" dirty="0" smtClean="0">
                <a:effectLst>
                  <a:outerShdw blurRad="38100" dist="38100" dir="2700000" algn="tl">
                    <a:srgbClr val="000000">
                      <a:alpha val="43137"/>
                    </a:srgbClr>
                  </a:outerShdw>
                </a:effectLst>
              </a:rPr>
              <a:t> </a:t>
            </a:r>
            <a:r>
              <a:rPr lang="en-US" sz="2800" b="1" i="1" dirty="0" err="1" smtClean="0">
                <a:effectLst>
                  <a:outerShdw blurRad="38100" dist="38100" dir="2700000" algn="tl">
                    <a:srgbClr val="000000">
                      <a:alpha val="43137"/>
                    </a:srgbClr>
                  </a:outerShdw>
                </a:effectLst>
              </a:rPr>
              <a:t>melakukan</a:t>
            </a:r>
            <a:r>
              <a:rPr lang="en-US" sz="2800" b="1" i="1" dirty="0" smtClean="0">
                <a:effectLst>
                  <a:outerShdw blurRad="38100" dist="38100" dir="2700000" algn="tl">
                    <a:srgbClr val="000000">
                      <a:alpha val="43137"/>
                    </a:srgbClr>
                  </a:outerShdw>
                </a:effectLst>
              </a:rPr>
              <a:t> </a:t>
            </a:r>
            <a:r>
              <a:rPr lang="en-US" sz="2800" b="1" i="1" dirty="0" err="1" smtClean="0">
                <a:effectLst>
                  <a:outerShdw blurRad="38100" dist="38100" dir="2700000" algn="tl">
                    <a:srgbClr val="000000">
                      <a:alpha val="43137"/>
                    </a:srgbClr>
                  </a:outerShdw>
                </a:effectLst>
              </a:rPr>
              <a:t>perkara</a:t>
            </a:r>
            <a:r>
              <a:rPr lang="en-US" sz="2800" b="1" i="1" dirty="0" smtClean="0">
                <a:effectLst>
                  <a:outerShdw blurRad="38100" dist="38100" dir="2700000" algn="tl">
                    <a:srgbClr val="000000">
                      <a:alpha val="43137"/>
                    </a:srgbClr>
                  </a:outerShdw>
                </a:effectLst>
              </a:rPr>
              <a:t> yang </a:t>
            </a:r>
            <a:r>
              <a:rPr lang="en-US" sz="2800" b="1" i="1" dirty="0" err="1" smtClean="0">
                <a:effectLst>
                  <a:outerShdw blurRad="38100" dist="38100" dir="2700000" algn="tl">
                    <a:srgbClr val="000000">
                      <a:alpha val="43137"/>
                    </a:srgbClr>
                  </a:outerShdw>
                </a:effectLst>
              </a:rPr>
              <a:t>buruk</a:t>
            </a:r>
            <a:r>
              <a:rPr lang="en-US" sz="2800" b="1" i="1" dirty="0" smtClean="0">
                <a:effectLst>
                  <a:outerShdw blurRad="38100" dist="38100" dir="2700000" algn="tl">
                    <a:srgbClr val="000000">
                      <a:alpha val="43137"/>
                    </a:srgbClr>
                  </a:outerShdw>
                </a:effectLst>
              </a:rPr>
              <a:t>.  Dan </a:t>
            </a:r>
            <a:r>
              <a:rPr lang="en-US" sz="2800" b="1" i="1" dirty="0" err="1" smtClean="0">
                <a:effectLst>
                  <a:outerShdw blurRad="38100" dist="38100" dir="2700000" algn="tl">
                    <a:srgbClr val="000000">
                      <a:alpha val="43137"/>
                    </a:srgbClr>
                  </a:outerShdw>
                </a:effectLst>
              </a:rPr>
              <a:t>jika</a:t>
            </a:r>
            <a:r>
              <a:rPr lang="en-US" sz="2800" b="1" i="1" dirty="0" smtClean="0">
                <a:effectLst>
                  <a:outerShdw blurRad="38100" dist="38100" dir="2700000" algn="tl">
                    <a:srgbClr val="000000">
                      <a:alpha val="43137"/>
                    </a:srgbClr>
                  </a:outerShdw>
                </a:effectLst>
              </a:rPr>
              <a:t> </a:t>
            </a:r>
            <a:r>
              <a:rPr lang="en-US" sz="2800" b="1" i="1" dirty="0" err="1" smtClean="0">
                <a:effectLst>
                  <a:outerShdw blurRad="38100" dist="38100" dir="2700000" algn="tl">
                    <a:srgbClr val="000000">
                      <a:alpha val="43137"/>
                    </a:srgbClr>
                  </a:outerShdw>
                </a:effectLst>
              </a:rPr>
              <a:t>dia</a:t>
            </a:r>
            <a:r>
              <a:rPr lang="en-US" sz="2800" b="1" i="1" dirty="0" smtClean="0">
                <a:effectLst>
                  <a:outerShdw blurRad="38100" dist="38100" dir="2700000" algn="tl">
                    <a:srgbClr val="000000">
                      <a:alpha val="43137"/>
                    </a:srgbClr>
                  </a:outerShdw>
                </a:effectLst>
              </a:rPr>
              <a:t> </a:t>
            </a:r>
            <a:r>
              <a:rPr lang="en-US" sz="2800" b="1" i="1" dirty="0" err="1" smtClean="0">
                <a:effectLst>
                  <a:outerShdw blurRad="38100" dist="38100" dir="2700000" algn="tl">
                    <a:srgbClr val="000000">
                      <a:alpha val="43137"/>
                    </a:srgbClr>
                  </a:outerShdw>
                </a:effectLst>
              </a:rPr>
              <a:t>meminta</a:t>
            </a:r>
            <a:r>
              <a:rPr lang="en-US" sz="2800" b="1" i="1" dirty="0" smtClean="0">
                <a:effectLst>
                  <a:outerShdw blurRad="38100" dist="38100" dir="2700000" algn="tl">
                    <a:srgbClr val="000000">
                      <a:alpha val="43137"/>
                    </a:srgbClr>
                  </a:outerShdw>
                </a:effectLst>
              </a:rPr>
              <a:t> </a:t>
            </a:r>
            <a:r>
              <a:rPr lang="en-US" sz="2800" b="1" i="1" dirty="0" err="1" smtClean="0">
                <a:effectLst>
                  <a:outerShdw blurRad="38100" dist="38100" dir="2700000" algn="tl">
                    <a:srgbClr val="000000">
                      <a:alpha val="43137"/>
                    </a:srgbClr>
                  </a:outerShdw>
                </a:effectLst>
              </a:rPr>
              <a:t>daripada</a:t>
            </a:r>
            <a:r>
              <a:rPr lang="en-US" sz="2800" b="1" i="1" dirty="0" smtClean="0">
                <a:effectLst>
                  <a:outerShdw blurRad="38100" dist="38100" dir="2700000" algn="tl">
                    <a:srgbClr val="000000">
                      <a:alpha val="43137"/>
                    </a:srgbClr>
                  </a:outerShdw>
                </a:effectLst>
              </a:rPr>
              <a:t>-Ku, </a:t>
            </a:r>
            <a:r>
              <a:rPr lang="en-US" sz="2800" b="1" i="1" dirty="0" err="1" smtClean="0">
                <a:effectLst>
                  <a:outerShdw blurRad="38100" dist="38100" dir="2700000" algn="tl">
                    <a:srgbClr val="000000">
                      <a:alpha val="43137"/>
                    </a:srgbClr>
                  </a:outerShdw>
                </a:effectLst>
              </a:rPr>
              <a:t>Aku</a:t>
            </a:r>
            <a:r>
              <a:rPr lang="en-US" sz="2800" b="1" i="1" dirty="0" smtClean="0">
                <a:effectLst>
                  <a:outerShdw blurRad="38100" dist="38100" dir="2700000" algn="tl">
                    <a:srgbClr val="000000">
                      <a:alpha val="43137"/>
                    </a:srgbClr>
                  </a:outerShdw>
                </a:effectLst>
              </a:rPr>
              <a:t> </a:t>
            </a:r>
            <a:r>
              <a:rPr lang="en-US" sz="2800" b="1" i="1" dirty="0" err="1" smtClean="0">
                <a:effectLst>
                  <a:outerShdw blurRad="38100" dist="38100" dir="2700000" algn="tl">
                    <a:srgbClr val="000000">
                      <a:alpha val="43137"/>
                    </a:srgbClr>
                  </a:outerShdw>
                </a:effectLst>
              </a:rPr>
              <a:t>akan</a:t>
            </a:r>
            <a:r>
              <a:rPr lang="en-US" sz="2800" b="1" i="1" dirty="0" smtClean="0">
                <a:effectLst>
                  <a:outerShdw blurRad="38100" dist="38100" dir="2700000" algn="tl">
                    <a:srgbClr val="000000">
                      <a:alpha val="43137"/>
                    </a:srgbClr>
                  </a:outerShdw>
                </a:effectLst>
              </a:rPr>
              <a:t> </a:t>
            </a:r>
            <a:r>
              <a:rPr lang="en-US" sz="2800" b="1" i="1" dirty="0" err="1" smtClean="0">
                <a:effectLst>
                  <a:outerShdw blurRad="38100" dist="38100" dir="2700000" algn="tl">
                    <a:srgbClr val="000000">
                      <a:alpha val="43137"/>
                    </a:srgbClr>
                  </a:outerShdw>
                </a:effectLst>
              </a:rPr>
              <a:t>memberikannya</a:t>
            </a:r>
            <a:r>
              <a:rPr lang="en-US" sz="2800" b="1" i="1" dirty="0" smtClean="0">
                <a:effectLst>
                  <a:outerShdw blurRad="38100" dist="38100" dir="2700000" algn="tl">
                    <a:srgbClr val="000000">
                      <a:alpha val="43137"/>
                    </a:srgbClr>
                  </a:outerShdw>
                </a:effectLst>
              </a:rPr>
              <a:t>, </a:t>
            </a:r>
            <a:r>
              <a:rPr lang="en-US" sz="2800" b="1" i="1" dirty="0" err="1" smtClean="0">
                <a:effectLst>
                  <a:outerShdw blurRad="38100" dist="38100" dir="2700000" algn="tl">
                    <a:srgbClr val="000000">
                      <a:alpha val="43137"/>
                    </a:srgbClr>
                  </a:outerShdw>
                </a:effectLst>
              </a:rPr>
              <a:t>dan</a:t>
            </a:r>
            <a:r>
              <a:rPr lang="en-US" sz="2800" b="1" i="1" dirty="0" smtClean="0">
                <a:effectLst>
                  <a:outerShdw blurRad="38100" dist="38100" dir="2700000" algn="tl">
                    <a:srgbClr val="000000">
                      <a:alpha val="43137"/>
                    </a:srgbClr>
                  </a:outerShdw>
                </a:effectLst>
              </a:rPr>
              <a:t> </a:t>
            </a:r>
            <a:r>
              <a:rPr lang="en-US" sz="2800" b="1" i="1" dirty="0" err="1" smtClean="0">
                <a:effectLst>
                  <a:outerShdw blurRad="38100" dist="38100" dir="2700000" algn="tl">
                    <a:srgbClr val="000000">
                      <a:alpha val="43137"/>
                    </a:srgbClr>
                  </a:outerShdw>
                </a:effectLst>
              </a:rPr>
              <a:t>jika</a:t>
            </a:r>
            <a:r>
              <a:rPr lang="en-US" sz="2800" b="1" i="1" dirty="0" smtClean="0">
                <a:effectLst>
                  <a:outerShdw blurRad="38100" dist="38100" dir="2700000" algn="tl">
                    <a:srgbClr val="000000">
                      <a:alpha val="43137"/>
                    </a:srgbClr>
                  </a:outerShdw>
                </a:effectLst>
              </a:rPr>
              <a:t> </a:t>
            </a:r>
            <a:r>
              <a:rPr lang="en-US" sz="2800" b="1" i="1" dirty="0" err="1" smtClean="0">
                <a:effectLst>
                  <a:outerShdw blurRad="38100" dist="38100" dir="2700000" algn="tl">
                    <a:srgbClr val="000000">
                      <a:alpha val="43137"/>
                    </a:srgbClr>
                  </a:outerShdw>
                </a:effectLst>
              </a:rPr>
              <a:t>dia</a:t>
            </a:r>
            <a:r>
              <a:rPr lang="en-US" sz="2800" b="1" i="1" dirty="0" smtClean="0">
                <a:effectLst>
                  <a:outerShdw blurRad="38100" dist="38100" dir="2700000" algn="tl">
                    <a:srgbClr val="000000">
                      <a:alpha val="43137"/>
                    </a:srgbClr>
                  </a:outerShdw>
                </a:effectLst>
              </a:rPr>
              <a:t> </a:t>
            </a:r>
            <a:r>
              <a:rPr lang="en-US" sz="2800" b="1" i="1" dirty="0" err="1" smtClean="0">
                <a:effectLst>
                  <a:outerShdw blurRad="38100" dist="38100" dir="2700000" algn="tl">
                    <a:srgbClr val="000000">
                      <a:alpha val="43137"/>
                    </a:srgbClr>
                  </a:outerShdw>
                </a:effectLst>
              </a:rPr>
              <a:t>meminta</a:t>
            </a:r>
            <a:r>
              <a:rPr lang="en-US" sz="2800" b="1" i="1" dirty="0" smtClean="0">
                <a:effectLst>
                  <a:outerShdw blurRad="38100" dist="38100" dir="2700000" algn="tl">
                    <a:srgbClr val="000000">
                      <a:alpha val="43137"/>
                    </a:srgbClr>
                  </a:outerShdw>
                </a:effectLst>
              </a:rPr>
              <a:t> </a:t>
            </a:r>
            <a:r>
              <a:rPr lang="en-US" sz="2800" b="1" i="1" dirty="0" err="1" smtClean="0">
                <a:effectLst>
                  <a:outerShdw blurRad="38100" dist="38100" dir="2700000" algn="tl">
                    <a:srgbClr val="000000">
                      <a:alpha val="43137"/>
                    </a:srgbClr>
                  </a:outerShdw>
                </a:effectLst>
              </a:rPr>
              <a:t>perlindungan</a:t>
            </a:r>
            <a:r>
              <a:rPr lang="en-US" sz="2800" b="1" i="1" dirty="0" smtClean="0">
                <a:effectLst>
                  <a:outerShdw blurRad="38100" dist="38100" dir="2700000" algn="tl">
                    <a:srgbClr val="000000">
                      <a:alpha val="43137"/>
                    </a:srgbClr>
                  </a:outerShdw>
                </a:effectLst>
              </a:rPr>
              <a:t> </a:t>
            </a:r>
            <a:r>
              <a:rPr lang="en-US" sz="2800" b="1" i="1" dirty="0" err="1" smtClean="0">
                <a:effectLst>
                  <a:outerShdw blurRad="38100" dist="38100" dir="2700000" algn="tl">
                    <a:srgbClr val="000000">
                      <a:alpha val="43137"/>
                    </a:srgbClr>
                  </a:outerShdw>
                </a:effectLst>
              </a:rPr>
              <a:t>kepada</a:t>
            </a:r>
            <a:r>
              <a:rPr lang="en-US" sz="2800" b="1" i="1" dirty="0" smtClean="0">
                <a:effectLst>
                  <a:outerShdw blurRad="38100" dist="38100" dir="2700000" algn="tl">
                    <a:srgbClr val="000000">
                      <a:alpha val="43137"/>
                    </a:srgbClr>
                  </a:outerShdw>
                </a:effectLst>
              </a:rPr>
              <a:t>-Ku </a:t>
            </a:r>
            <a:r>
              <a:rPr lang="en-US" sz="2800" b="1" i="1" dirty="0" err="1" smtClean="0">
                <a:effectLst>
                  <a:outerShdw blurRad="38100" dist="38100" dir="2700000" algn="tl">
                    <a:srgbClr val="000000">
                      <a:alpha val="43137"/>
                    </a:srgbClr>
                  </a:outerShdw>
                </a:effectLst>
              </a:rPr>
              <a:t>nescaya</a:t>
            </a:r>
            <a:r>
              <a:rPr lang="en-US" sz="2800" b="1" i="1" dirty="0" smtClean="0">
                <a:effectLst>
                  <a:outerShdw blurRad="38100" dist="38100" dir="2700000" algn="tl">
                    <a:srgbClr val="000000">
                      <a:alpha val="43137"/>
                    </a:srgbClr>
                  </a:outerShdw>
                </a:effectLst>
              </a:rPr>
              <a:t> </a:t>
            </a:r>
            <a:r>
              <a:rPr lang="en-US" sz="2800" b="1" i="1" dirty="0" err="1" smtClean="0">
                <a:effectLst>
                  <a:outerShdw blurRad="38100" dist="38100" dir="2700000" algn="tl">
                    <a:srgbClr val="000000">
                      <a:alpha val="43137"/>
                    </a:srgbClr>
                  </a:outerShdw>
                </a:effectLst>
              </a:rPr>
              <a:t>Aku</a:t>
            </a:r>
            <a:r>
              <a:rPr lang="en-US" sz="2800" b="1" i="1" dirty="0" smtClean="0">
                <a:effectLst>
                  <a:outerShdw blurRad="38100" dist="38100" dir="2700000" algn="tl">
                    <a:srgbClr val="000000">
                      <a:alpha val="43137"/>
                    </a:srgbClr>
                  </a:outerShdw>
                </a:effectLst>
              </a:rPr>
              <a:t> </a:t>
            </a:r>
            <a:r>
              <a:rPr lang="en-US" sz="2800" b="1" i="1" dirty="0" err="1" smtClean="0">
                <a:effectLst>
                  <a:outerShdw blurRad="38100" dist="38100" dir="2700000" algn="tl">
                    <a:srgbClr val="000000">
                      <a:alpha val="43137"/>
                    </a:srgbClr>
                  </a:outerShdw>
                </a:effectLst>
              </a:rPr>
              <a:t>akan</a:t>
            </a:r>
            <a:r>
              <a:rPr lang="en-US" sz="2800" b="1" i="1" dirty="0" smtClean="0">
                <a:effectLst>
                  <a:outerShdw blurRad="38100" dist="38100" dir="2700000" algn="tl">
                    <a:srgbClr val="000000">
                      <a:alpha val="43137"/>
                    </a:srgbClr>
                  </a:outerShdw>
                </a:effectLst>
              </a:rPr>
              <a:t> </a:t>
            </a:r>
            <a:r>
              <a:rPr lang="en-US" sz="2800" b="1" i="1" dirty="0" err="1" smtClean="0">
                <a:effectLst>
                  <a:outerShdw blurRad="38100" dist="38100" dir="2700000" algn="tl">
                    <a:srgbClr val="000000">
                      <a:alpha val="43137"/>
                    </a:srgbClr>
                  </a:outerShdw>
                </a:effectLst>
              </a:rPr>
              <a:t>melindunginya</a:t>
            </a:r>
            <a:r>
              <a:rPr lang="en-US" sz="2800" b="1" i="1" dirty="0" smtClean="0">
                <a:effectLst>
                  <a:outerShdw blurRad="38100" dist="38100" dir="2700000" algn="tl">
                    <a:srgbClr val="000000">
                      <a:alpha val="43137"/>
                    </a:srgbClr>
                  </a:outerShdw>
                </a:effectLst>
              </a:rPr>
              <a:t>,….”</a:t>
            </a:r>
            <a:r>
              <a:rPr lang="en-MY" sz="2800" b="1" dirty="0" smtClean="0">
                <a:effectLst>
                  <a:outerShdw blurRad="38100" dist="38100" dir="2700000" algn="tl">
                    <a:srgbClr val="000000">
                      <a:alpha val="43137"/>
                    </a:srgbClr>
                  </a:outerShdw>
                </a:effectLst>
              </a:rPr>
              <a:t> </a:t>
            </a:r>
            <a:r>
              <a:rPr lang="en-US" sz="2000" i="1" dirty="0" smtClean="0">
                <a:effectLst>
                  <a:outerShdw blurRad="38100" dist="38100" dir="2700000" algn="tl">
                    <a:srgbClr val="000000">
                      <a:alpha val="43137"/>
                    </a:srgbClr>
                  </a:outerShdw>
                </a:effectLst>
              </a:rPr>
              <a:t>(H.R </a:t>
            </a:r>
            <a:r>
              <a:rPr lang="en-US" sz="2000" i="1" dirty="0" err="1" smtClean="0">
                <a:effectLst>
                  <a:outerShdw blurRad="38100" dist="38100" dir="2700000" algn="tl">
                    <a:srgbClr val="000000">
                      <a:alpha val="43137"/>
                    </a:srgbClr>
                  </a:outerShdw>
                </a:effectLst>
              </a:rPr>
              <a:t>Bukhari</a:t>
            </a:r>
            <a:r>
              <a:rPr lang="en-US" sz="2000" i="1" dirty="0" smtClean="0">
                <a:effectLst>
                  <a:outerShdw blurRad="38100" dist="38100" dir="2700000" algn="tl">
                    <a:srgbClr val="000000">
                      <a:alpha val="43137"/>
                    </a:srgbClr>
                  </a:outerShdw>
                </a:effectLst>
              </a:rPr>
              <a:t>)</a:t>
            </a:r>
            <a:endParaRPr lang="en-MY"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423837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4" name="Rectangle 3"/>
          <p:cNvSpPr/>
          <p:nvPr/>
        </p:nvSpPr>
        <p:spPr>
          <a:xfrm>
            <a:off x="152400" y="76200"/>
            <a:ext cx="8856984" cy="1015663"/>
          </a:xfrm>
          <a:prstGeom prst="rect">
            <a:avLst/>
          </a:prstGeom>
        </p:spPr>
        <p:txBody>
          <a:bodyPr wrap="square">
            <a:spAutoFit/>
          </a:bodyPr>
          <a:lstStyle/>
          <a:p>
            <a:pPr algn="ct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Langkah</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menjana</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sikap</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istiqamah</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p>
          <a:p>
            <a:pPr algn="ct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dalam</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beribadat</a:t>
            </a:r>
            <a:endParaRPr lang="ms-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5" name="Rectangle 4"/>
          <p:cNvSpPr/>
          <p:nvPr/>
        </p:nvSpPr>
        <p:spPr>
          <a:xfrm>
            <a:off x="1676400" y="1681774"/>
            <a:ext cx="5410201" cy="712583"/>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w="25400" cap="flat" cmpd="sng" algn="ctr">
            <a:solidFill>
              <a:sysClr val="window" lastClr="FFFFFF">
                <a:hueOff val="0"/>
                <a:satOff val="0"/>
                <a:lumOff val="0"/>
                <a:alphaOff val="0"/>
              </a:sysClr>
            </a:solidFill>
            <a:prstDash val="solid"/>
          </a:ln>
          <a:effectLst/>
        </p:spPr>
        <p:txBody>
          <a:bodyPr spcFirstLastPara="0" vert="horz" wrap="square" lIns="43911" tIns="36291" rIns="43911" bIns="36291" numCol="1" spcCol="1270" anchor="ctr" anchorCtr="0">
            <a:noAutofit/>
          </a:bodyPr>
          <a:lstStyle/>
          <a:p>
            <a:pPr algn="ctr" defTabSz="533400">
              <a:lnSpc>
                <a:spcPct val="90000"/>
              </a:lnSpc>
              <a:spcBef>
                <a:spcPct val="0"/>
              </a:spcBef>
              <a:spcAft>
                <a:spcPct val="35000"/>
              </a:spcAft>
            </a:pPr>
            <a:r>
              <a:rPr lang="fi-FI" sz="2200" b="1" dirty="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Memiliki Ilmu </a:t>
            </a:r>
            <a:r>
              <a:rPr lang="fi-FI" sz="2200" b="1"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Secukupnya</a:t>
            </a:r>
            <a:endParaRPr lang="en-MY" sz="2200" dirty="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endParaRPr>
          </a:p>
        </p:txBody>
      </p:sp>
      <p:sp>
        <p:nvSpPr>
          <p:cNvPr id="6" name="Right Arrow 5"/>
          <p:cNvSpPr/>
          <p:nvPr/>
        </p:nvSpPr>
        <p:spPr>
          <a:xfrm>
            <a:off x="228600" y="1268617"/>
            <a:ext cx="1752600" cy="838201"/>
          </a:xfrm>
          <a:prstGeom prst="rightArrow">
            <a:avLst>
              <a:gd name="adj1" fmla="val 50000"/>
              <a:gd name="adj2" fmla="val 54985"/>
            </a:avLst>
          </a:prstGeom>
          <a:solidFill>
            <a:srgbClr val="FF6600"/>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lvl="0" algn="ctr">
              <a:defRPr/>
            </a:pPr>
            <a:r>
              <a:rPr lang="fi-FI" b="1" dirty="0" smtClean="0">
                <a:ln w="3175" cmpd="sng">
                  <a:solidFill>
                    <a:sysClr val="windowText" lastClr="000000"/>
                  </a:solidFill>
                  <a:prstDash val="solid"/>
                </a:ln>
                <a:solidFill>
                  <a:schemeClr val="bg1"/>
                </a:solidFill>
                <a:effectLst>
                  <a:glow rad="101600">
                    <a:schemeClr val="bg1">
                      <a:alpha val="60000"/>
                    </a:schemeClr>
                  </a:glow>
                  <a:outerShdw blurRad="63500" dir="3600000" algn="tl" rotWithShape="0">
                    <a:srgbClr val="000000">
                      <a:alpha val="70000"/>
                    </a:srgbClr>
                  </a:outerShdw>
                </a:effectLst>
                <a:latin typeface="Arial Black" pitchFamily="34" charset="0"/>
              </a:rPr>
              <a:t>PERTAMA</a:t>
            </a:r>
            <a:endParaRPr kumimoji="0" lang="en-MY" b="0" i="0" u="none" strike="noStrike" kern="0" cap="none" spc="0" normalizeH="0" baseline="0" noProof="0" dirty="0">
              <a:ln>
                <a:noFill/>
              </a:ln>
              <a:solidFill>
                <a:schemeClr val="bg1"/>
              </a:solidFill>
              <a:effectLst/>
              <a:uLnTx/>
              <a:uFillTx/>
              <a:latin typeface="Arial Black" pitchFamily="34" charset="0"/>
            </a:endParaRPr>
          </a:p>
        </p:txBody>
      </p:sp>
      <p:sp>
        <p:nvSpPr>
          <p:cNvPr id="7" name="Rectangle 6"/>
          <p:cNvSpPr/>
          <p:nvPr/>
        </p:nvSpPr>
        <p:spPr>
          <a:xfrm>
            <a:off x="59246" y="5673442"/>
            <a:ext cx="8991600" cy="707886"/>
          </a:xfrm>
          <a:prstGeom prst="rect">
            <a:avLst/>
          </a:prstGeom>
          <a:solidFill>
            <a:srgbClr val="00B0F0">
              <a:alpha val="43000"/>
            </a:srgbClr>
          </a:solidFill>
        </p:spPr>
        <p:txBody>
          <a:bodyPr wrap="square">
            <a:spAutoFit/>
          </a:bodyPr>
          <a:lstStyle/>
          <a:p>
            <a:pPr algn="ct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Sesiapa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melaksanakan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amalan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tanpa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ilmu</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adalah</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kerosakannya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lebih</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banyak</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daripada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kebaikan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
            </a:r>
          </a:p>
        </p:txBody>
      </p:sp>
      <p:sp>
        <p:nvSpPr>
          <p:cNvPr id="8" name="Rectangle 7"/>
          <p:cNvSpPr/>
          <p:nvPr/>
        </p:nvSpPr>
        <p:spPr>
          <a:xfrm>
            <a:off x="107504" y="4581128"/>
            <a:ext cx="8968680" cy="769441"/>
          </a:xfrm>
          <a:prstGeom prst="rect">
            <a:avLst/>
          </a:prstGeom>
          <a:solidFill>
            <a:schemeClr val="bg1">
              <a:alpha val="42000"/>
            </a:schemeClr>
          </a:solidFill>
        </p:spPr>
        <p:txBody>
          <a:bodyPr wrap="square">
            <a:spAutoFit/>
          </a:bodyPr>
          <a:lstStyle/>
          <a:p>
            <a:pPr algn="ctr" rtl="1"/>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مَنْ عَمِلَ عَلَى غَيْرِ عِلْمٍ كَانَ مَا يُفْسِدُ أَكْثَرَ مِمَّا يُصْلِحُ</a:t>
            </a:r>
          </a:p>
        </p:txBody>
      </p:sp>
      <p:sp>
        <p:nvSpPr>
          <p:cNvPr id="9" name="Rectangle 8"/>
          <p:cNvSpPr/>
          <p:nvPr/>
        </p:nvSpPr>
        <p:spPr>
          <a:xfrm>
            <a:off x="899592" y="3862209"/>
            <a:ext cx="7214246" cy="43088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MY" sz="22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Umar</a:t>
            </a:r>
            <a:r>
              <a:rPr lang="en-MY" sz="22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bin Abdul Aziz </a:t>
            </a:r>
            <a:r>
              <a:rPr lang="en-MY" sz="22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r.a</a:t>
            </a:r>
            <a:r>
              <a:rPr lang="en-MY" sz="22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2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berkata</a:t>
            </a:r>
            <a:r>
              <a:rPr lang="en-MY" sz="22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t>
            </a:r>
          </a:p>
        </p:txBody>
      </p:sp>
      <p:sp>
        <p:nvSpPr>
          <p:cNvPr id="10" name="Rectangle 9"/>
          <p:cNvSpPr/>
          <p:nvPr/>
        </p:nvSpPr>
        <p:spPr>
          <a:xfrm>
            <a:off x="1104900" y="2362200"/>
            <a:ext cx="7540486" cy="1101824"/>
          </a:xfrm>
          <a:prstGeom prst="rect">
            <a:avLst/>
          </a:prstGeom>
          <a:solidFill>
            <a:srgbClr val="00B0F0"/>
          </a:solidFill>
          <a:ln w="38100" cap="flat" cmpd="sng" algn="ctr">
            <a:solidFill>
              <a:srgbClr val="7030A0"/>
            </a:solidFill>
            <a:prstDash val="solid"/>
          </a:ln>
          <a:effectLst/>
        </p:spPr>
        <p:txBody>
          <a:bodyPr lIns="160344" tIns="160344" rIns="160344" bIns="160344" spcCol="127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lvl="0" algn="ctr" defTabSz="533400">
              <a:lnSpc>
                <a:spcPct val="90000"/>
              </a:lnSpc>
              <a:spcAft>
                <a:spcPct val="35000"/>
              </a:spcAft>
            </a:pPr>
            <a:r>
              <a:rPr lang="sv-SE" sz="2200" b="1" dirty="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Menjamin kesempurnaan ibadat yang dilakukan </a:t>
            </a:r>
            <a:endParaRPr lang="en-MY" sz="2200" b="1"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endParaRPr>
          </a:p>
        </p:txBody>
      </p:sp>
    </p:spTree>
    <p:extLst>
      <p:ext uri="{BB962C8B-B14F-4D97-AF65-F5344CB8AC3E}">
        <p14:creationId xmlns:p14="http://schemas.microsoft.com/office/powerpoint/2010/main" val="23423837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52400" y="76200"/>
            <a:ext cx="8856984" cy="1015663"/>
          </a:xfrm>
          <a:prstGeom prst="rect">
            <a:avLst/>
          </a:prstGeom>
        </p:spPr>
        <p:txBody>
          <a:bodyPr wrap="square">
            <a:spAutoFit/>
          </a:bodyPr>
          <a:lstStyle/>
          <a:p>
            <a:pPr algn="ct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Langkah</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menjana</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sikap</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istiqamah</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p>
          <a:p>
            <a:pPr algn="ct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dalam</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beribadat</a:t>
            </a:r>
            <a:endParaRPr lang="ms-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4" name="Rectangle 3"/>
          <p:cNvSpPr/>
          <p:nvPr/>
        </p:nvSpPr>
        <p:spPr>
          <a:xfrm>
            <a:off x="1547664" y="1376536"/>
            <a:ext cx="6480720" cy="1152271"/>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w="25400" cap="flat" cmpd="sng" algn="ctr">
            <a:solidFill>
              <a:sysClr val="window" lastClr="FFFFFF">
                <a:hueOff val="0"/>
                <a:satOff val="0"/>
                <a:lumOff val="0"/>
                <a:alphaOff val="0"/>
              </a:sysClr>
            </a:solid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sv-SE" sz="2200" b="1"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Berkawan dengan orang-orang yang beristiqamah</a:t>
            </a:r>
          </a:p>
        </p:txBody>
      </p:sp>
      <p:sp>
        <p:nvSpPr>
          <p:cNvPr id="5" name="Rectangle 4"/>
          <p:cNvSpPr/>
          <p:nvPr/>
        </p:nvSpPr>
        <p:spPr>
          <a:xfrm>
            <a:off x="1403648" y="2384648"/>
            <a:ext cx="7540486" cy="1440160"/>
          </a:xfrm>
          <a:prstGeom prst="rect">
            <a:avLst/>
          </a:prstGeom>
          <a:solidFill>
            <a:srgbClr val="00B0F0"/>
          </a:solidFill>
          <a:ln w="38100" cap="flat" cmpd="sng" algn="ctr">
            <a:solidFill>
              <a:srgbClr val="7030A0"/>
            </a:solidFill>
            <a:prstDash val="solid"/>
          </a:ln>
          <a:effectLst/>
        </p:spPr>
        <p:txBody>
          <a:bodyPr lIns="160344" tIns="160344" rIns="160344" bIns="160344" spcCol="127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defTabSz="1244600" fontAlgn="auto">
              <a:lnSpc>
                <a:spcPct val="90000"/>
              </a:lnSpc>
              <a:spcAft>
                <a:spcPct val="35000"/>
              </a:spcAft>
              <a:defRPr/>
            </a:pPr>
            <a:r>
              <a:rPr lang="fi-FI" sz="2200" b="1"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Orang-orang yang berjiwa istiqamah akan berbuat kebajikan, nasihat-menasihati dan tidak mudah berputus asa serta sabar dalam melaksanakan ibadat.</a:t>
            </a:r>
            <a:endParaRPr lang="en-MY" sz="2200" dirty="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endParaRPr>
          </a:p>
        </p:txBody>
      </p:sp>
      <p:sp>
        <p:nvSpPr>
          <p:cNvPr id="6" name="Right Arrow 5"/>
          <p:cNvSpPr/>
          <p:nvPr/>
        </p:nvSpPr>
        <p:spPr>
          <a:xfrm>
            <a:off x="251520" y="1160512"/>
            <a:ext cx="1676400" cy="838201"/>
          </a:xfrm>
          <a:prstGeom prst="rightArrow">
            <a:avLst>
              <a:gd name="adj1" fmla="val 50000"/>
              <a:gd name="adj2" fmla="val 54985"/>
            </a:avLst>
          </a:prstGeom>
          <a:solidFill>
            <a:schemeClr val="accent1"/>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lvl="0" algn="ctr">
              <a:defRPr/>
            </a:pPr>
            <a:r>
              <a:rPr lang="fi-FI" b="1" dirty="0" smtClean="0">
                <a:ln w="3175" cmpd="sng">
                  <a:solidFill>
                    <a:sysClr val="windowText" lastClr="000000"/>
                  </a:solidFill>
                  <a:prstDash val="solid"/>
                </a:ln>
                <a:solidFill>
                  <a:schemeClr val="bg1"/>
                </a:solidFill>
                <a:effectLst>
                  <a:glow rad="101600">
                    <a:schemeClr val="bg1">
                      <a:alpha val="60000"/>
                    </a:schemeClr>
                  </a:glow>
                  <a:outerShdw blurRad="63500" dir="3600000" algn="tl" rotWithShape="0">
                    <a:srgbClr val="000000">
                      <a:alpha val="70000"/>
                    </a:srgbClr>
                  </a:outerShdw>
                </a:effectLst>
                <a:latin typeface="Arial Black" pitchFamily="34" charset="0"/>
              </a:rPr>
              <a:t>KEDUA</a:t>
            </a:r>
            <a:endParaRPr kumimoji="0" lang="en-MY" b="0" i="0" u="none" strike="noStrike" kern="0" cap="none" spc="0" normalizeH="0" baseline="0" noProof="0" dirty="0">
              <a:ln>
                <a:noFill/>
              </a:ln>
              <a:solidFill>
                <a:schemeClr val="bg1"/>
              </a:solidFill>
              <a:effectLst/>
              <a:uLnTx/>
              <a:uFillTx/>
              <a:latin typeface="Arial Black" pitchFamily="34" charset="0"/>
            </a:endParaRPr>
          </a:p>
        </p:txBody>
      </p:sp>
      <p:sp>
        <p:nvSpPr>
          <p:cNvPr id="7" name="Rectangle 6"/>
          <p:cNvSpPr/>
          <p:nvPr/>
        </p:nvSpPr>
        <p:spPr>
          <a:xfrm>
            <a:off x="59246" y="5697016"/>
            <a:ext cx="8991600" cy="1015663"/>
          </a:xfrm>
          <a:prstGeom prst="rect">
            <a:avLst/>
          </a:prstGeom>
          <a:solidFill>
            <a:srgbClr val="00B0F0">
              <a:alpha val="43000"/>
            </a:srgbClr>
          </a:solidFill>
        </p:spPr>
        <p:txBody>
          <a:bodyPr wrap="square">
            <a:spAutoFit/>
          </a:bodyPr>
          <a:lstStyle/>
          <a:p>
            <a:pPr algn="ct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Seseorang</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itu</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akan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mengikut</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agama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kawan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rapatnya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p>
          <a:p>
            <a:pPr algn="ct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oleh</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itu</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hendaklah</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seseorang</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kamu</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memerhatikan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dengan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siapa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ia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berkawan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rapat</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
            </a:r>
          </a:p>
        </p:txBody>
      </p:sp>
      <p:sp>
        <p:nvSpPr>
          <p:cNvPr id="8" name="Rectangle 7"/>
          <p:cNvSpPr/>
          <p:nvPr/>
        </p:nvSpPr>
        <p:spPr>
          <a:xfrm>
            <a:off x="107504" y="4472880"/>
            <a:ext cx="8968680" cy="1261884"/>
          </a:xfrm>
          <a:prstGeom prst="rect">
            <a:avLst/>
          </a:prstGeom>
          <a:solidFill>
            <a:schemeClr val="bg1">
              <a:alpha val="42000"/>
            </a:schemeClr>
          </a:solidFill>
        </p:spPr>
        <p:txBody>
          <a:bodyPr wrap="square">
            <a:spAutoFit/>
          </a:bodyPr>
          <a:lstStyle/>
          <a:p>
            <a:pPr algn="ctr" rtl="1"/>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"اَلرَّجُلُ عَلَى دِيْنِ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خَلِيْلِهِ</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فَلْيَنْظُرْ أَحَدُكُمْ مَنْ يُخَالِلُ" </a:t>
            </a:r>
            <a:endParaRPr lang="en-US"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3200" dirty="0" smtClean="0">
                <a:solidFill>
                  <a:srgbClr val="FFFF00"/>
                </a:solidFill>
                <a:effectLst>
                  <a:glow rad="101600">
                    <a:schemeClr val="tx1">
                      <a:alpha val="60000"/>
                    </a:schemeClr>
                  </a:glow>
                </a:effectLst>
                <a:cs typeface="Traditional Arabic" pitchFamily="2" charset="-78"/>
              </a:rPr>
              <a:t>(رواه الترمذي)</a:t>
            </a:r>
            <a:endParaRPr lang="ar-SA" sz="4400" dirty="0" smtClean="0">
              <a:solidFill>
                <a:srgbClr val="FFFF00"/>
              </a:solidFill>
              <a:effectLst>
                <a:glow rad="101600">
                  <a:schemeClr val="tx1">
                    <a:alpha val="60000"/>
                  </a:schemeClr>
                </a:glow>
              </a:effectLst>
              <a:cs typeface="Traditional Arabic" pitchFamily="2" charset="-78"/>
            </a:endParaRPr>
          </a:p>
        </p:txBody>
      </p:sp>
      <p:sp>
        <p:nvSpPr>
          <p:cNvPr id="9" name="Rectangle 8"/>
          <p:cNvSpPr/>
          <p:nvPr/>
        </p:nvSpPr>
        <p:spPr>
          <a:xfrm>
            <a:off x="899592" y="3896816"/>
            <a:ext cx="7214246" cy="43088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MY" sz="22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Sabda</a:t>
            </a:r>
            <a:r>
              <a:rPr lang="en-MY" sz="22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2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Rasulullah</a:t>
            </a:r>
            <a:r>
              <a:rPr lang="en-MY" sz="22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SAW</a:t>
            </a:r>
          </a:p>
        </p:txBody>
      </p:sp>
    </p:spTree>
    <p:extLst>
      <p:ext uri="{BB962C8B-B14F-4D97-AF65-F5344CB8AC3E}">
        <p14:creationId xmlns:p14="http://schemas.microsoft.com/office/powerpoint/2010/main" val="23423837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52400" y="76200"/>
            <a:ext cx="8856984" cy="1015663"/>
          </a:xfrm>
          <a:prstGeom prst="rect">
            <a:avLst/>
          </a:prstGeom>
        </p:spPr>
        <p:txBody>
          <a:bodyPr wrap="square">
            <a:spAutoFit/>
          </a:bodyPr>
          <a:lstStyle/>
          <a:p>
            <a:pPr algn="ct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Langkah</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menjana</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sikap</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istiqamah</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p>
          <a:p>
            <a:pPr algn="ct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dalam</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beribadat</a:t>
            </a:r>
            <a:endParaRPr lang="ms-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4" name="Rectangle 3"/>
          <p:cNvSpPr/>
          <p:nvPr/>
        </p:nvSpPr>
        <p:spPr>
          <a:xfrm>
            <a:off x="1691680" y="2092281"/>
            <a:ext cx="5688632" cy="1260519"/>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w="25400" cap="flat" cmpd="sng" algn="ctr">
            <a:solidFill>
              <a:sysClr val="window" lastClr="FFFFFF">
                <a:hueOff val="0"/>
                <a:satOff val="0"/>
                <a:lumOff val="0"/>
                <a:alphaOff val="0"/>
              </a:sysClr>
            </a:solid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sv-SE" sz="2200" b="1"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Menghayati sirah orang-orang yang beristiqamah dan mencontohi mereka.</a:t>
            </a:r>
          </a:p>
        </p:txBody>
      </p:sp>
      <p:sp>
        <p:nvSpPr>
          <p:cNvPr id="5" name="Rectangle 4"/>
          <p:cNvSpPr/>
          <p:nvPr/>
        </p:nvSpPr>
        <p:spPr>
          <a:xfrm>
            <a:off x="1371600" y="3429000"/>
            <a:ext cx="7540486" cy="1944216"/>
          </a:xfrm>
          <a:prstGeom prst="rect">
            <a:avLst/>
          </a:prstGeom>
          <a:solidFill>
            <a:srgbClr val="00B0F0"/>
          </a:solidFill>
          <a:ln w="38100" cap="flat" cmpd="sng" algn="ctr">
            <a:solidFill>
              <a:srgbClr val="7030A0"/>
            </a:solidFill>
            <a:prstDash val="solid"/>
          </a:ln>
          <a:effectLst/>
        </p:spPr>
        <p:txBody>
          <a:bodyPr lIns="160344" tIns="160344" rIns="160344" bIns="160344" spcCol="127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defTabSz="1244600" fontAlgn="auto">
              <a:lnSpc>
                <a:spcPct val="90000"/>
              </a:lnSpc>
              <a:spcAft>
                <a:spcPct val="35000"/>
              </a:spcAft>
              <a:defRPr/>
            </a:pPr>
            <a:r>
              <a:rPr lang="fi-FI" sz="2200" b="1"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pengaruh positif dalam mencontohi kehidupan orang yang beristiqamah, dari segi kegigihan dalam menuntut dan menyampaikan ilmu serta beramal dengan ilmu mereka.</a:t>
            </a:r>
          </a:p>
        </p:txBody>
      </p:sp>
      <p:sp>
        <p:nvSpPr>
          <p:cNvPr id="6" name="Right Arrow 5"/>
          <p:cNvSpPr/>
          <p:nvPr/>
        </p:nvSpPr>
        <p:spPr>
          <a:xfrm>
            <a:off x="323528" y="1657400"/>
            <a:ext cx="1683328" cy="838201"/>
          </a:xfrm>
          <a:prstGeom prst="rightArrow">
            <a:avLst>
              <a:gd name="adj1" fmla="val 50000"/>
              <a:gd name="adj2" fmla="val 54985"/>
            </a:avLst>
          </a:prstGeom>
          <a:solidFill>
            <a:schemeClr val="accent4">
              <a:lumMod val="75000"/>
            </a:schemeClr>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lvl="0" algn="ctr">
              <a:defRPr/>
            </a:pPr>
            <a:r>
              <a:rPr lang="fi-FI" b="1" noProof="0" dirty="0" smtClean="0">
                <a:ln w="3175" cmpd="sng">
                  <a:solidFill>
                    <a:sysClr val="windowText" lastClr="000000"/>
                  </a:solidFill>
                  <a:prstDash val="solid"/>
                </a:ln>
                <a:solidFill>
                  <a:schemeClr val="bg1"/>
                </a:solidFill>
                <a:effectLst>
                  <a:glow rad="101600">
                    <a:schemeClr val="bg1">
                      <a:alpha val="60000"/>
                    </a:schemeClr>
                  </a:glow>
                  <a:outerShdw blurRad="63500" dir="3600000" algn="tl" rotWithShape="0">
                    <a:srgbClr val="000000">
                      <a:alpha val="70000"/>
                    </a:srgbClr>
                  </a:outerShdw>
                </a:effectLst>
                <a:latin typeface="Arial Black" pitchFamily="34" charset="0"/>
              </a:rPr>
              <a:t>KETIGA</a:t>
            </a:r>
            <a:endParaRPr kumimoji="0" lang="en-MY" b="0" i="0" u="none" strike="noStrike" kern="0" cap="none" spc="0" normalizeH="0" baseline="0" noProof="0" dirty="0">
              <a:ln>
                <a:noFill/>
              </a:ln>
              <a:solidFill>
                <a:schemeClr val="bg1"/>
              </a:solidFill>
              <a:effectLst/>
              <a:uLnTx/>
              <a:uFillTx/>
              <a:latin typeface="Arial Black" pitchFamily="34" charset="0"/>
            </a:endParaRPr>
          </a:p>
        </p:txBody>
      </p:sp>
    </p:spTree>
    <p:extLst>
      <p:ext uri="{BB962C8B-B14F-4D97-AF65-F5344CB8AC3E}">
        <p14:creationId xmlns:p14="http://schemas.microsoft.com/office/powerpoint/2010/main" val="23423837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1672952"/>
            <a:ext cx="9144000" cy="2400657"/>
          </a:xfrm>
          <a:prstGeom prst="rect">
            <a:avLst/>
          </a:prstGeom>
          <a:solidFill>
            <a:schemeClr val="accent6">
              <a:lumMod val="75000"/>
              <a:alpha val="29000"/>
            </a:schemeClr>
          </a:solidFill>
        </p:spPr>
        <p:txBody>
          <a:bodyPr wrap="square">
            <a:spAutoFit/>
          </a:bodyPr>
          <a:lstStyle/>
          <a:p>
            <a:pPr algn="ctr" fontAlgn="auto">
              <a:spcBef>
                <a:spcPts val="0"/>
              </a:spcBef>
              <a:spcAft>
                <a:spcPts val="0"/>
              </a:spcAft>
              <a:defRPr/>
            </a:pPr>
            <a:r>
              <a:rPr lang="ar-SA" sz="15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5000" b="1"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0" y="4895671"/>
            <a:ext cx="9144000" cy="1200329"/>
          </a:xfrm>
          <a:prstGeom prst="rect">
            <a:avLst/>
          </a:prstGeom>
          <a:solidFill>
            <a:srgbClr val="00B0F0">
              <a:alpha val="53000"/>
            </a:srgbClr>
          </a:solidFill>
          <a:ln w="57150">
            <a:noFill/>
          </a:ln>
        </p:spPr>
        <p:txBody>
          <a:bodyPr wrap="square">
            <a:spAutoFit/>
          </a:bodyPr>
          <a:lstStyle/>
          <a:p>
            <a:pPr algn="ctr" fontAlgn="auto">
              <a:spcBef>
                <a:spcPts val="0"/>
              </a:spcBef>
              <a:spcAft>
                <a:spcPts val="0"/>
              </a:spcAft>
              <a:defRPr/>
            </a:pPr>
            <a:r>
              <a:rPr lang="en-US" sz="36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ar-SA"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S.W.T.</a:t>
            </a:r>
            <a:endPar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602822" y="304800"/>
            <a:ext cx="792961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23423837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52400" y="76200"/>
            <a:ext cx="8856984" cy="1015663"/>
          </a:xfrm>
          <a:prstGeom prst="rect">
            <a:avLst/>
          </a:prstGeom>
        </p:spPr>
        <p:txBody>
          <a:bodyPr wrap="square">
            <a:spAutoFit/>
          </a:bodyPr>
          <a:lstStyle/>
          <a:p>
            <a:pPr algn="ct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Langkah</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menjana</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sikap</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istiqamah</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p>
          <a:p>
            <a:pPr algn="ct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dalam</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beribadat</a:t>
            </a:r>
            <a:endParaRPr lang="ms-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4" name="Rectangle 3"/>
          <p:cNvSpPr/>
          <p:nvPr/>
        </p:nvSpPr>
        <p:spPr>
          <a:xfrm>
            <a:off x="1691680" y="2118792"/>
            <a:ext cx="5688632" cy="1005408"/>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w="25400" cap="flat" cmpd="sng" algn="ctr">
            <a:solidFill>
              <a:sysClr val="window" lastClr="FFFFFF">
                <a:hueOff val="0"/>
                <a:satOff val="0"/>
                <a:lumOff val="0"/>
                <a:alphaOff val="0"/>
              </a:sysClr>
            </a:solid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sv-SE" sz="2200" b="1"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Bersungguh-sungguh melawan nafsu</a:t>
            </a:r>
          </a:p>
        </p:txBody>
      </p:sp>
      <p:sp>
        <p:nvSpPr>
          <p:cNvPr id="5" name="Rectangle 4"/>
          <p:cNvSpPr/>
          <p:nvPr/>
        </p:nvSpPr>
        <p:spPr>
          <a:xfrm>
            <a:off x="1371600" y="3124200"/>
            <a:ext cx="7540486" cy="2448272"/>
          </a:xfrm>
          <a:prstGeom prst="rect">
            <a:avLst/>
          </a:prstGeom>
          <a:solidFill>
            <a:srgbClr val="00B0F0"/>
          </a:solidFill>
          <a:ln w="38100" cap="flat" cmpd="sng" algn="ctr">
            <a:solidFill>
              <a:srgbClr val="7030A0"/>
            </a:solidFill>
            <a:prstDash val="solid"/>
          </a:ln>
          <a:effectLst/>
        </p:spPr>
        <p:txBody>
          <a:bodyPr lIns="160344" tIns="160344" rIns="160344" bIns="160344" spcCol="127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defTabSz="1244600" fontAlgn="auto">
              <a:lnSpc>
                <a:spcPct val="90000"/>
              </a:lnSpc>
              <a:spcAft>
                <a:spcPct val="35000"/>
              </a:spcAft>
              <a:defRPr/>
            </a:pPr>
            <a:r>
              <a:rPr lang="fi-FI" sz="2200" b="1"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Kita perlu memaksa diri untuk melawan nafsu malas yang menghalang daripada beribadat atau suka menangguh-nangguh amalan baik. Segala kesulitan dalam bermujahadah melawan nafsu adalah ujian yang perlu ditangani dengan bersungguh-sungguh, serta bersabar. </a:t>
            </a:r>
          </a:p>
        </p:txBody>
      </p:sp>
      <p:sp>
        <p:nvSpPr>
          <p:cNvPr id="6" name="Right Arrow 5"/>
          <p:cNvSpPr/>
          <p:nvPr/>
        </p:nvSpPr>
        <p:spPr>
          <a:xfrm>
            <a:off x="155104" y="1606352"/>
            <a:ext cx="1752600" cy="838201"/>
          </a:xfrm>
          <a:prstGeom prst="rightArrow">
            <a:avLst>
              <a:gd name="adj1" fmla="val 50000"/>
              <a:gd name="adj2" fmla="val 54985"/>
            </a:avLst>
          </a:prstGeom>
          <a:solidFill>
            <a:srgbClr val="FFC000"/>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lvl="0" algn="ctr">
              <a:defRPr/>
            </a:pPr>
            <a:r>
              <a:rPr lang="fi-FI" b="1" dirty="0" smtClean="0">
                <a:ln w="3175" cmpd="sng">
                  <a:solidFill>
                    <a:sysClr val="windowText" lastClr="000000"/>
                  </a:solidFill>
                  <a:prstDash val="solid"/>
                </a:ln>
                <a:solidFill>
                  <a:schemeClr val="bg1"/>
                </a:solidFill>
                <a:effectLst>
                  <a:glow rad="101600">
                    <a:schemeClr val="bg1">
                      <a:alpha val="60000"/>
                    </a:schemeClr>
                  </a:glow>
                  <a:outerShdw blurRad="63500" dir="3600000" algn="tl" rotWithShape="0">
                    <a:srgbClr val="000000">
                      <a:alpha val="70000"/>
                    </a:srgbClr>
                  </a:outerShdw>
                </a:effectLst>
                <a:latin typeface="Arial Black" pitchFamily="34" charset="0"/>
              </a:rPr>
              <a:t>KEEMPAT</a:t>
            </a:r>
            <a:endParaRPr kumimoji="0" lang="en-MY" b="0" i="0" u="none" strike="noStrike" kern="0" cap="none" spc="0" normalizeH="0" baseline="0" noProof="0" dirty="0">
              <a:ln>
                <a:noFill/>
              </a:ln>
              <a:solidFill>
                <a:schemeClr val="bg1"/>
              </a:solidFill>
              <a:effectLst/>
              <a:uLnTx/>
              <a:uFillTx/>
              <a:latin typeface="Arial Black" pitchFamily="34" charset="0"/>
            </a:endParaRPr>
          </a:p>
        </p:txBody>
      </p:sp>
    </p:spTree>
    <p:extLst>
      <p:ext uri="{BB962C8B-B14F-4D97-AF65-F5344CB8AC3E}">
        <p14:creationId xmlns:p14="http://schemas.microsoft.com/office/powerpoint/2010/main" val="23423837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4" name="Rectangle 3"/>
          <p:cNvSpPr/>
          <p:nvPr/>
        </p:nvSpPr>
        <p:spPr>
          <a:xfrm>
            <a:off x="152400" y="76200"/>
            <a:ext cx="8856984" cy="1015663"/>
          </a:xfrm>
          <a:prstGeom prst="rect">
            <a:avLst/>
          </a:prstGeom>
        </p:spPr>
        <p:txBody>
          <a:bodyPr wrap="square">
            <a:spAutoFit/>
          </a:bodyPr>
          <a:lstStyle/>
          <a:p>
            <a:pPr algn="ct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Langkah</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menjana</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sikap</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istiqamah</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p>
          <a:p>
            <a:pPr algn="ct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dalam</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beribadat</a:t>
            </a:r>
            <a:endParaRPr lang="ms-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5" name="Rectangle 4"/>
          <p:cNvSpPr/>
          <p:nvPr/>
        </p:nvSpPr>
        <p:spPr>
          <a:xfrm>
            <a:off x="1331640" y="1560186"/>
            <a:ext cx="7540486" cy="1152271"/>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w="25400" cap="flat" cmpd="sng" algn="ctr">
            <a:solidFill>
              <a:sysClr val="window" lastClr="FFFFFF">
                <a:hueOff val="0"/>
                <a:satOff val="0"/>
                <a:lumOff val="0"/>
                <a:alphaOff val="0"/>
              </a:sysClr>
            </a:solidFill>
            <a:prstDash val="solid"/>
          </a:ln>
          <a:effectLst/>
        </p:spPr>
        <p:txBody>
          <a:bodyPr spcFirstLastPara="0" vert="horz" wrap="square" lIns="43911" tIns="36291" rIns="43911" bIns="36291" numCol="1" spcCol="1270" anchor="ctr" anchorCtr="0">
            <a:noAutofit/>
          </a:bodyPr>
          <a:lstStyle/>
          <a:p>
            <a:pPr algn="ctr" defTabSz="1244600" fontAlgn="auto">
              <a:lnSpc>
                <a:spcPct val="90000"/>
              </a:lnSpc>
              <a:spcAft>
                <a:spcPct val="35000"/>
              </a:spcAft>
              <a:defRPr/>
            </a:pPr>
            <a:r>
              <a:rPr lang="fi-FI" sz="2200" b="1" dirty="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Memperbanyakkan doa memohon </a:t>
            </a:r>
            <a:endParaRPr lang="fi-FI" sz="2200" b="1"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endParaRPr>
          </a:p>
          <a:p>
            <a:pPr algn="ctr" defTabSz="1244600" fontAlgn="auto">
              <a:lnSpc>
                <a:spcPct val="90000"/>
              </a:lnSpc>
              <a:spcAft>
                <a:spcPct val="35000"/>
              </a:spcAft>
              <a:defRPr/>
            </a:pPr>
            <a:r>
              <a:rPr lang="fi-FI" sz="2200" b="1"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pertolongan </a:t>
            </a:r>
            <a:r>
              <a:rPr lang="fi-FI" sz="2200" b="1" dirty="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daripada Allah</a:t>
            </a:r>
          </a:p>
        </p:txBody>
      </p:sp>
      <p:sp>
        <p:nvSpPr>
          <p:cNvPr id="6" name="Right Arrow 5"/>
          <p:cNvSpPr/>
          <p:nvPr/>
        </p:nvSpPr>
        <p:spPr>
          <a:xfrm>
            <a:off x="228600" y="1416170"/>
            <a:ext cx="1752600" cy="838201"/>
          </a:xfrm>
          <a:prstGeom prst="rightArrow">
            <a:avLst>
              <a:gd name="adj1" fmla="val 50000"/>
              <a:gd name="adj2" fmla="val 54985"/>
            </a:avLst>
          </a:prstGeom>
          <a:solidFill>
            <a:srgbClr val="FF6600"/>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lvl="0" algn="ctr">
              <a:defRPr/>
            </a:pPr>
            <a:r>
              <a:rPr lang="fi-FI" b="1" dirty="0" smtClean="0">
                <a:ln w="3175" cmpd="sng">
                  <a:solidFill>
                    <a:sysClr val="windowText" lastClr="000000"/>
                  </a:solidFill>
                  <a:prstDash val="solid"/>
                </a:ln>
                <a:solidFill>
                  <a:schemeClr val="bg1"/>
                </a:solidFill>
                <a:effectLst>
                  <a:glow rad="101600">
                    <a:schemeClr val="bg1">
                      <a:alpha val="60000"/>
                    </a:schemeClr>
                  </a:glow>
                  <a:outerShdw blurRad="63500" dir="3600000" algn="tl" rotWithShape="0">
                    <a:srgbClr val="000000">
                      <a:alpha val="70000"/>
                    </a:srgbClr>
                  </a:outerShdw>
                </a:effectLst>
                <a:latin typeface="Arial Black" pitchFamily="34" charset="0"/>
              </a:rPr>
              <a:t>KELIMA</a:t>
            </a:r>
            <a:endParaRPr kumimoji="0" lang="en-MY" b="0" i="0" u="none" strike="noStrike" kern="0" cap="none" spc="0" normalizeH="0" baseline="0" noProof="0" dirty="0">
              <a:ln>
                <a:noFill/>
              </a:ln>
              <a:solidFill>
                <a:schemeClr val="bg1"/>
              </a:solidFill>
              <a:effectLst/>
              <a:uLnTx/>
              <a:uFillTx/>
              <a:latin typeface="Arial Black" pitchFamily="34" charset="0"/>
            </a:endParaRPr>
          </a:p>
        </p:txBody>
      </p:sp>
      <p:sp>
        <p:nvSpPr>
          <p:cNvPr id="7" name="Rectangle 6"/>
          <p:cNvSpPr/>
          <p:nvPr/>
        </p:nvSpPr>
        <p:spPr>
          <a:xfrm>
            <a:off x="59246" y="5232737"/>
            <a:ext cx="8991600" cy="1015663"/>
          </a:xfrm>
          <a:prstGeom prst="rect">
            <a:avLst/>
          </a:prstGeom>
          <a:solidFill>
            <a:srgbClr val="00B0F0">
              <a:alpha val="43000"/>
            </a:srgbClr>
          </a:solidFill>
        </p:spPr>
        <p:txBody>
          <a:bodyPr wrap="square">
            <a:spAutoFit/>
          </a:bodyPr>
          <a:lstStyle/>
          <a:p>
            <a:pPr algn="ct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Tiada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daya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mengelak</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daripada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maksiat</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tiada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upaya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melaksanakan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taat</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kecuali</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dengan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pertolongan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Allah yang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Maha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Tinggi</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Maha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Agung</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
            </a:r>
          </a:p>
        </p:txBody>
      </p:sp>
      <p:sp>
        <p:nvSpPr>
          <p:cNvPr id="8" name="Rectangle 7"/>
          <p:cNvSpPr/>
          <p:nvPr/>
        </p:nvSpPr>
        <p:spPr>
          <a:xfrm>
            <a:off x="564704" y="4080609"/>
            <a:ext cx="8045896" cy="769441"/>
          </a:xfrm>
          <a:prstGeom prst="rect">
            <a:avLst/>
          </a:prstGeom>
          <a:solidFill>
            <a:schemeClr val="bg1">
              <a:alpha val="42000"/>
            </a:schemeClr>
          </a:solidFill>
        </p:spPr>
        <p:txBody>
          <a:bodyPr wrap="square">
            <a:spAutoFit/>
          </a:bodyPr>
          <a:lstStyle/>
          <a:p>
            <a:pPr algn="ctr" rtl="1"/>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لاَحَوْلَ وَلاَ قُوَّةَ إِلاَّ بِاللهِ الْعَلِيِّ الْعَظِيْمِ</a:t>
            </a:r>
          </a:p>
        </p:txBody>
      </p:sp>
      <p:sp>
        <p:nvSpPr>
          <p:cNvPr id="9" name="Rectangle 8"/>
          <p:cNvSpPr/>
          <p:nvPr/>
        </p:nvSpPr>
        <p:spPr>
          <a:xfrm>
            <a:off x="990600" y="2743200"/>
            <a:ext cx="7540486" cy="1101824"/>
          </a:xfrm>
          <a:prstGeom prst="rect">
            <a:avLst/>
          </a:prstGeom>
          <a:solidFill>
            <a:srgbClr val="00B0F0"/>
          </a:solidFill>
          <a:ln w="38100" cap="flat" cmpd="sng" algn="ctr">
            <a:solidFill>
              <a:srgbClr val="7030A0"/>
            </a:solidFill>
            <a:prstDash val="solid"/>
          </a:ln>
          <a:effectLst/>
        </p:spPr>
        <p:txBody>
          <a:bodyPr lIns="160344" tIns="160344" rIns="160344" bIns="160344" spcCol="127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lvl="0" algn="ctr" defTabSz="533400">
              <a:lnSpc>
                <a:spcPct val="90000"/>
              </a:lnSpc>
              <a:spcAft>
                <a:spcPct val="35000"/>
              </a:spcAft>
            </a:pPr>
            <a:r>
              <a:rPr lang="sv-SE" sz="2200" b="1" dirty="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Kita tidak mampu melaksanakan sesuatu kecuali dengan bantuan Allah swt.</a:t>
            </a:r>
            <a:endParaRPr lang="en-MY" sz="2200" b="1"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endParaRPr>
          </a:p>
        </p:txBody>
      </p:sp>
    </p:spTree>
    <p:extLst>
      <p:ext uri="{BB962C8B-B14F-4D97-AF65-F5344CB8AC3E}">
        <p14:creationId xmlns:p14="http://schemas.microsoft.com/office/powerpoint/2010/main" val="23423837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52400" y="304800"/>
            <a:ext cx="8856984" cy="553998"/>
          </a:xfrm>
          <a:prstGeom prst="rect">
            <a:avLst/>
          </a:prstGeom>
        </p:spPr>
        <p:txBody>
          <a:bodyPr wrap="square">
            <a:spAutoFit/>
          </a:bodyPr>
          <a:lstStyle/>
          <a:p>
            <a:pPr algn="ctr"/>
            <a:r>
              <a:rPr lang="en-US"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Rumusan</a:t>
            </a:r>
            <a:endParaRPr lang="ms-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2" name="Flowchart: Alternate Process 1"/>
          <p:cNvSpPr/>
          <p:nvPr/>
        </p:nvSpPr>
        <p:spPr>
          <a:xfrm>
            <a:off x="1066800" y="1724799"/>
            <a:ext cx="7162800" cy="1628001"/>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ms-MY" sz="2000" b="1" dirty="0" smtClean="0">
              <a:solidFill>
                <a:schemeClr val="tx1"/>
              </a:solidFill>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endParaRPr>
          </a:p>
          <a:p>
            <a:pPr algn="ctr"/>
            <a:r>
              <a:rPr lang="ms-MY" sz="2000" b="1" dirty="0" smtClean="0">
                <a:solidFill>
                  <a:schemeClr val="tx1"/>
                </a:solidFill>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Istiqamah </a:t>
            </a:r>
            <a:r>
              <a:rPr lang="ms-MY" sz="2000" b="1" dirty="0">
                <a:solidFill>
                  <a:schemeClr val="tx1"/>
                </a:solidFill>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merupakan keperluan asasi dalam segenap ibadah kerana ia adalah bukti ketaatan serta kecintaan seorang hamba kepada Allah.</a:t>
            </a:r>
          </a:p>
          <a:p>
            <a:pPr algn="ctr"/>
            <a:endParaRPr lang="en-MY" sz="2000" dirty="0"/>
          </a:p>
        </p:txBody>
      </p:sp>
      <p:sp>
        <p:nvSpPr>
          <p:cNvPr id="7" name="Flowchart: Alternate Process 6"/>
          <p:cNvSpPr/>
          <p:nvPr/>
        </p:nvSpPr>
        <p:spPr>
          <a:xfrm>
            <a:off x="1096370" y="3934599"/>
            <a:ext cx="7162800" cy="1628001"/>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ms-MY" sz="2000" b="1" dirty="0" smtClean="0">
              <a:solidFill>
                <a:schemeClr val="tx1"/>
              </a:solidFill>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endParaRPr>
          </a:p>
          <a:p>
            <a:pPr algn="ctr"/>
            <a:r>
              <a:rPr lang="ms-MY" sz="2000" b="1" dirty="0" smtClean="0">
                <a:solidFill>
                  <a:schemeClr val="tx1"/>
                </a:solidFill>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Meskipun </a:t>
            </a:r>
            <a:r>
              <a:rPr lang="ms-MY" sz="2000" b="1" dirty="0">
                <a:solidFill>
                  <a:schemeClr val="tx1"/>
                </a:solidFill>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ibadat yang kita lakukan itu kecil sahaja tetapi jika dilaksanakan secara istiqamah, maka ia lebih disukai oleh Allah berbanding yang besar tetapi tidak disertai dengan sikap istiqamah</a:t>
            </a:r>
            <a:r>
              <a:rPr lang="ms-MY" sz="2000" b="1" dirty="0" smtClean="0">
                <a:solidFill>
                  <a:schemeClr val="tx1"/>
                </a:solidFill>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a:t>
            </a:r>
          </a:p>
          <a:p>
            <a:pPr algn="ctr"/>
            <a:endParaRPr lang="en-MY" sz="2000" dirty="0"/>
          </a:p>
        </p:txBody>
      </p:sp>
    </p:spTree>
    <p:extLst>
      <p:ext uri="{BB962C8B-B14F-4D97-AF65-F5344CB8AC3E}">
        <p14:creationId xmlns:p14="http://schemas.microsoft.com/office/powerpoint/2010/main" val="23423837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59246" y="3733800"/>
            <a:ext cx="8991600" cy="2862322"/>
          </a:xfrm>
          <a:prstGeom prst="rect">
            <a:avLst/>
          </a:prstGeom>
          <a:solidFill>
            <a:srgbClr val="00B0F0">
              <a:alpha val="43000"/>
            </a:srgbClr>
          </a:solidFill>
        </p:spPr>
        <p:txBody>
          <a:bodyPr wrap="square">
            <a:spAutoFit/>
          </a:bodyPr>
          <a:lstStyle/>
          <a:p>
            <a:pPr algn="ct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Sesungguhnya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orang-orang</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menegas</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keyakinannya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dengan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berkata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Tuhan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kami</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ialah</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Allah,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kemudian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mereka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tetap</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teguh</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di</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atas</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jalan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betul</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beristiqomah</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akan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turunlah</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malaikat</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kepada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mereka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dari</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semasa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kesemasa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dengan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memberi</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ilham</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Janganlah</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kamu</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bimbang</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dari</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berlakunya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kejadian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tidak</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baik</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terhadap</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kamu</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serta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janganlah</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kamu</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berdukacitadan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terimalah</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berita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gembira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bahawa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kamu</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akan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boleh</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surga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telah</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dijanjikan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kepada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kamu</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
            </a:r>
            <a:endPar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p:txBody>
      </p:sp>
      <p:sp>
        <p:nvSpPr>
          <p:cNvPr id="4" name="Rectangle 3"/>
          <p:cNvSpPr/>
          <p:nvPr/>
        </p:nvSpPr>
        <p:spPr>
          <a:xfrm>
            <a:off x="899592" y="134630"/>
            <a:ext cx="7214246" cy="1015663"/>
          </a:xfrm>
          <a:prstGeom prst="rect">
            <a:avLst/>
          </a:prstGeom>
        </p:spPr>
        <p:txBody>
          <a:bodyPr wrap="square">
            <a:spAutoFit/>
          </a:bodyPr>
          <a:lstStyle/>
          <a:p>
            <a:pPr algn="ctr"/>
            <a:r>
              <a:rPr lang="en-MY" sz="3000" b="1" dirty="0" err="1">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3000" b="1" dirty="0" err="1">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dalam</a:t>
            </a:r>
            <a:r>
              <a:rPr lang="en-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endPar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a:p>
            <a:pPr algn="ctr"/>
            <a:r>
              <a:rPr lang="en-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Surah </a:t>
            </a:r>
            <a:r>
              <a:rPr lang="en-US"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Fussilat</a:t>
            </a:r>
            <a:r>
              <a:rPr lang="en-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30:</a:t>
            </a:r>
            <a:endParaRPr lang="ms-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5" name="Rectangle 4"/>
          <p:cNvSpPr/>
          <p:nvPr/>
        </p:nvSpPr>
        <p:spPr>
          <a:xfrm>
            <a:off x="148208" y="1219200"/>
            <a:ext cx="8816280" cy="2308324"/>
          </a:xfrm>
          <a:prstGeom prst="rect">
            <a:avLst/>
          </a:prstGeom>
          <a:solidFill>
            <a:schemeClr val="accent6">
              <a:lumMod val="75000"/>
              <a:alpha val="42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إِنَّ الَّذِينَ قَالُوا رَبُّنَا اللَّهُ ثُمَّ اسْتَقَامُوا تَتَنَزَّلُ عَلَيْهِمُ الْمَلَائِكَةُ أَلَّا تَخَافُوا وَلَا تَحْزَنُوا وَأَبْشِرُوا بِالْجَنَّةِ الَّتِي كُنتُمْ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تُوعَدُونَ.</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3423837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AutoShape 9"/>
          <p:cNvSpPr>
            <a:spLocks noChangeArrowheads="1"/>
          </p:cNvSpPr>
          <p:nvPr/>
        </p:nvSpPr>
        <p:spPr bwMode="auto">
          <a:xfrm>
            <a:off x="228600" y="152400"/>
            <a:ext cx="2571776" cy="842986"/>
          </a:xfrm>
          <a:prstGeom prst="roundRect">
            <a:avLst>
              <a:gd name="adj" fmla="val 16667"/>
            </a:avLst>
          </a:prstGeom>
          <a:solidFill>
            <a:schemeClr val="accent6">
              <a:lumMod val="75000"/>
            </a:scheme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fontAlgn="auto">
              <a:spcBef>
                <a:spcPts val="0"/>
              </a:spcBef>
              <a:spcAft>
                <a:spcPts val="0"/>
              </a:spcAft>
              <a:defRPr/>
            </a:pP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p>
        </p:txBody>
      </p:sp>
      <p:sp>
        <p:nvSpPr>
          <p:cNvPr id="4" name="Rectangle 3"/>
          <p:cNvSpPr/>
          <p:nvPr/>
        </p:nvSpPr>
        <p:spPr>
          <a:xfrm>
            <a:off x="395536" y="1542032"/>
            <a:ext cx="8388424" cy="4154984"/>
          </a:xfrm>
          <a:prstGeom prst="rect">
            <a:avLst/>
          </a:prstGeom>
          <a:solidFill>
            <a:schemeClr val="accent6">
              <a:lumMod val="75000"/>
              <a:alpha val="37000"/>
            </a:schemeClr>
          </a:solidFill>
        </p:spPr>
        <p:txBody>
          <a:bodyPr wrap="square">
            <a:spAutoFit/>
          </a:bodyPr>
          <a:lstStyle/>
          <a:p>
            <a:pPr algn="ctr" rtl="1"/>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لِيْ وَلَكُمْ بِالْقُرْآنِ 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الأَحْيَاءِ مِنْهُمْ وَالأَمْوَاتِ، فَاسْتَغْفِرُوْهُ، إِنَّهُ هُوَ الْغَفُوْرُ الرَّحِيْمُ.</a:t>
            </a:r>
            <a:endParaRPr lang="ms-MY" sz="4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299902745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extLst>
      <p:ext uri="{BB962C8B-B14F-4D97-AF65-F5344CB8AC3E}">
        <p14:creationId xmlns:p14="http://schemas.microsoft.com/office/powerpoint/2010/main" val="21426715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914400" y="293966"/>
            <a:ext cx="7358018"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4" name="Rectangle 3"/>
          <p:cNvSpPr/>
          <p:nvPr/>
        </p:nvSpPr>
        <p:spPr>
          <a:xfrm>
            <a:off x="0" y="1836905"/>
            <a:ext cx="9144000" cy="1862048"/>
          </a:xfrm>
          <a:prstGeom prst="rect">
            <a:avLst/>
          </a:prstGeom>
          <a:solidFill>
            <a:schemeClr val="accent6">
              <a:lumMod val="75000"/>
              <a:alpha val="36000"/>
            </a:schemeClr>
          </a:solidFill>
        </p:spPr>
        <p:txBody>
          <a:bodyPr wrap="square">
            <a:spAutoFit/>
          </a:bodyPr>
          <a:lstStyle/>
          <a:p>
            <a:pPr algn="ctr" rtl="1" fontAlgn="auto">
              <a:spcBef>
                <a:spcPts val="0"/>
              </a:spcBef>
              <a:spcAft>
                <a:spcPts val="0"/>
              </a:spcAft>
              <a:defRPr/>
            </a:pPr>
            <a:r>
              <a:rPr lang="ar-SA" sz="115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15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0" y="4332982"/>
            <a:ext cx="9144000" cy="1077218"/>
          </a:xfrm>
          <a:prstGeom prst="rect">
            <a:avLst/>
          </a:prstGeom>
          <a:solidFill>
            <a:srgbClr val="00B0F0">
              <a:alpha val="38000"/>
            </a:srgbClr>
          </a:solidFill>
          <a:ln w="57150">
            <a:noFill/>
          </a:ln>
        </p:spPr>
        <p:txBody>
          <a:bodyPr wrap="square">
            <a:spAutoFit/>
          </a:bodyPr>
          <a:lstStyle/>
          <a:p>
            <a:pPr algn="ctr" fontAlgn="auto">
              <a:spcBef>
                <a:spcPts val="0"/>
              </a:spcBef>
              <a:spcAft>
                <a:spcPts val="0"/>
              </a:spcAft>
              <a:defRPr/>
            </a:pP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32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2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S.W.T</a:t>
            </a:r>
            <a:r>
              <a:rPr lang="en-US" sz="32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32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1921788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85720" y="228600"/>
            <a:ext cx="847728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476739"/>
            <a:ext cx="9144000" cy="1754326"/>
          </a:xfrm>
          <a:prstGeom prst="rect">
            <a:avLst/>
          </a:prstGeom>
          <a:solidFill>
            <a:schemeClr val="accent6">
              <a:lumMod val="75000"/>
              <a:alpha val="22000"/>
            </a:schemeClr>
          </a:solidFill>
          <a:ln>
            <a:noFill/>
          </a:ln>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سَيِّدَنَا مُحَمَّدًا عَبْدُهُ وَرَسُوْلُهُ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85720" y="3992940"/>
            <a:ext cx="8553480" cy="1569660"/>
          </a:xfrm>
          <a:prstGeom prst="rect">
            <a:avLst/>
          </a:prstGeom>
          <a:solidFill>
            <a:srgbClr val="00B0F0">
              <a:alpha val="45000"/>
            </a:srgbClr>
          </a:solidFill>
          <a:ln w="12700">
            <a:noFill/>
          </a:ln>
        </p:spPr>
        <p:txBody>
          <a:bodyPr wrap="square">
            <a:spAutoFit/>
          </a:bodyPr>
          <a:lstStyle/>
          <a:p>
            <a:pPr algn="ctr" fontAlgn="auto">
              <a:spcBef>
                <a:spcPts val="0"/>
              </a:spcBef>
              <a:spcAft>
                <a:spcPts val="0"/>
              </a:spcAft>
              <a:defRPr/>
            </a:pP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kami</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4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4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1921788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28610" y="115187"/>
            <a:ext cx="76533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867787"/>
            <a:ext cx="9144000" cy="1569660"/>
          </a:xfrm>
          <a:prstGeom prst="rect">
            <a:avLst/>
          </a:prstGeom>
          <a:solidFill>
            <a:schemeClr val="accent6">
              <a:lumMod val="75000"/>
              <a:alpha val="22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آلِهِ وَصَحْبِهِ أَجْمَعِيْنَ.</a:t>
            </a:r>
            <a:endParaRPr lang="ms-MY" sz="48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253805"/>
            <a:ext cx="9144000" cy="1384995"/>
          </a:xfrm>
          <a:prstGeom prst="rect">
            <a:avLst/>
          </a:prstGeom>
          <a:solidFill>
            <a:srgbClr val="00B0F0">
              <a:alpha val="35000"/>
            </a:srgbClr>
          </a:solidFill>
          <a:ln w="57150">
            <a:noFill/>
          </a:ln>
        </p:spPr>
        <p:txBody>
          <a:bodyPr wrap="square">
            <a:spAutoFit/>
          </a:bodyPr>
          <a:lstStyle/>
          <a:p>
            <a:pPr algn="ctr">
              <a:defRPr/>
            </a:pP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1921788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666696" y="228600"/>
            <a:ext cx="7715304"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595011"/>
            <a:ext cx="9144000" cy="1754326"/>
          </a:xfrm>
          <a:prstGeom prst="rect">
            <a:avLst/>
          </a:prstGeom>
          <a:solidFill>
            <a:schemeClr val="accent6">
              <a:lumMod val="50000"/>
              <a:alpha val="27000"/>
            </a:scheme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الْمَلِكُ الْحَقُّ الْمُبِيْنُ، وَأَشْهَدُ أَنَّ مُحَمَّدًا عَبْدُهُ وَرَسُوْلُهُ الْأَمِيْنُ</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021797"/>
            <a:ext cx="9144000" cy="2246769"/>
          </a:xfrm>
          <a:prstGeom prst="rect">
            <a:avLst/>
          </a:prstGeom>
          <a:solidFill>
            <a:srgbClr val="00B0F0">
              <a:alpha val="51000"/>
            </a:srgbClr>
          </a:solidFill>
          <a:ln w="12700">
            <a:noFill/>
          </a:ln>
        </p:spPr>
        <p:txBody>
          <a:bodyPr wrap="square">
            <a:spAutoFit/>
          </a:bodyPr>
          <a:lstStyle/>
          <a:p>
            <a:pPr algn="ctr" fontAlgn="auto">
              <a:spcBef>
                <a:spcPts val="0"/>
              </a:spcBef>
              <a:spcAft>
                <a:spcPts val="0"/>
              </a:spcAft>
              <a:defRPr/>
            </a:pP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Allah, yang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Menguasai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Segalanya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3423837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600200" y="307538"/>
            <a:ext cx="6000792"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4041338"/>
            <a:ext cx="9144000" cy="1292662"/>
          </a:xfrm>
          <a:prstGeom prst="rect">
            <a:avLst/>
          </a:prstGeom>
          <a:solidFill>
            <a:srgbClr val="00B0F0">
              <a:alpha val="39000"/>
            </a:srgbClr>
          </a:solidFill>
          <a:ln w="57150">
            <a:noFill/>
          </a:ln>
        </p:spPr>
        <p:txBody>
          <a:bodyPr wrap="square">
            <a:spAutoFit/>
          </a:bodyPr>
          <a:lstStyle/>
          <a:p>
            <a:pPr algn="ctr">
              <a:defRPr/>
            </a:pPr>
            <a:r>
              <a:rPr lang="en-US" sz="26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Bertaqwalah</a:t>
            </a:r>
            <a:r>
              <a:rPr lang="en-US" sz="26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6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6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6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26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Janganlah</a:t>
            </a:r>
            <a:r>
              <a:rPr lang="en-US" sz="26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n-US" sz="26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mati</a:t>
            </a:r>
            <a:r>
              <a:rPr lang="en-US" sz="26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melainkan</a:t>
            </a:r>
            <a:r>
              <a:rPr lang="en-US" sz="26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dalam</a:t>
            </a:r>
            <a:r>
              <a:rPr lang="en-US" sz="26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keadaan</a:t>
            </a:r>
            <a:r>
              <a:rPr lang="en-US" sz="26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Islam. </a:t>
            </a:r>
          </a:p>
        </p:txBody>
      </p:sp>
      <p:sp>
        <p:nvSpPr>
          <p:cNvPr id="5" name="Rectangle 4"/>
          <p:cNvSpPr/>
          <p:nvPr/>
        </p:nvSpPr>
        <p:spPr>
          <a:xfrm>
            <a:off x="0" y="2209800"/>
            <a:ext cx="9144000" cy="830997"/>
          </a:xfrm>
          <a:prstGeom prst="rect">
            <a:avLst/>
          </a:prstGeom>
          <a:solidFill>
            <a:schemeClr val="accent6">
              <a:lumMod val="75000"/>
              <a:alpha val="24000"/>
            </a:schemeClr>
          </a:solidFill>
        </p:spPr>
        <p:txBody>
          <a:bodyPr wrap="square">
            <a:spAutoFit/>
          </a:bodyPr>
          <a:lstStyle/>
          <a:p>
            <a:pPr algn="ctr" rtl="1"/>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حَقَّ تُقَاتِهِ وَلاَ تَمُوْتُنَّ إِلاَّ وَأَنْتُمْ مُسْلِمُوْنَ. </a:t>
            </a:r>
          </a:p>
        </p:txBody>
      </p:sp>
    </p:spTree>
    <p:extLst>
      <p:ext uri="{BB962C8B-B14F-4D97-AF65-F5344CB8AC3E}">
        <p14:creationId xmlns:p14="http://schemas.microsoft.com/office/powerpoint/2010/main" val="4129410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2270540"/>
            <a:ext cx="8830566" cy="25266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2376263"/>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Mengenang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jasa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asul</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kesayangan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nabi</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Muhammad SAW  yang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berjuang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membawa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ajaran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Islam. </a:t>
            </a: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2994266720"/>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9411528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smtClean="0">
              <a:solidFill>
                <a:prstClr val="black"/>
              </a:solidFill>
              <a:effectLst>
                <a:outerShdw blurRad="38100" dist="38100" dir="2700000" algn="tl">
                  <a:srgbClr val="000000">
                    <a:alpha val="43137"/>
                  </a:srgbClr>
                </a:outerShdw>
              </a:effectLst>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سَمِيْعٌ قَرِيْبٌ مُجِيْبُ الدَّعَوَات.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2258446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775680"/>
            <a:ext cx="8712968" cy="267765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4660791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17788799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6267028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335534"/>
            <a:ext cx="8735886" cy="5416868"/>
          </a:xfrm>
          <a:prstGeom prst="rect">
            <a:avLst/>
          </a:prstGeom>
          <a:gradFill>
            <a:gsLst>
              <a:gs pos="0">
                <a:schemeClr val="accent4">
                  <a:tint val="50000"/>
                  <a:satMod val="300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لآ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إِلَهَ إِلاَّ أَنْتَ سُبْحَانَكَ إِنَّا كُنَّا مِنْ الظَّالِمِيْنَ. رَبَّنَا آتِنَا فِي الدُّنْيَا حَسَنَةً وَفِي الآخِرَةِ حَسَنَةً  وَقِنَا عَذَابَ النَّارِ. وَصَلَّى اللهُ عَلىَ سَيِّدِنَا مُحَمَّدٍ وَعَلىَ </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وَسَلَّمْ. وَالْحَمْدُ للهِ رَبِّ الْعَالَمِيْنَ</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endPar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33607618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14171714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4040297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55576" y="116028"/>
            <a:ext cx="75009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602062"/>
            <a:ext cx="9144000" cy="2308324"/>
          </a:xfrm>
          <a:prstGeom prst="rect">
            <a:avLst/>
          </a:prstGeom>
          <a:solidFill>
            <a:schemeClr val="accent6">
              <a:lumMod val="75000"/>
              <a:alpha val="20000"/>
            </a:schemeClr>
          </a:solidFill>
        </p:spPr>
        <p:txBody>
          <a:bodyPr wrap="square">
            <a:spAutoFit/>
          </a:bodyPr>
          <a:lstStyle/>
          <a:p>
            <a:pPr lvl="0" algn="ctr" rtl="1" fontAlgn="base">
              <a:spcBef>
                <a:spcPct val="0"/>
              </a:spcBef>
              <a:spcAft>
                <a:spcPct val="0"/>
              </a:spcAft>
            </a:pP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وَمَوْلَانَا مُحَمَّدٍ أَفْضَلِ الْخَلْقِ أَجْمَعِيْنَ، وَعَلَى آلِهِ وَأَصْحَابِهِ وَمَنْ تَبِعَهُمْ بِإِحْسَانٍ إِلَى يَوْمِ الدِّيْنِ. </a:t>
            </a:r>
          </a:p>
        </p:txBody>
      </p:sp>
      <p:sp>
        <p:nvSpPr>
          <p:cNvPr id="5" name="TextBox 4"/>
          <p:cNvSpPr txBox="1"/>
          <p:nvPr/>
        </p:nvSpPr>
        <p:spPr>
          <a:xfrm>
            <a:off x="0" y="4432518"/>
            <a:ext cx="9144000" cy="1815882"/>
          </a:xfrm>
          <a:prstGeom prst="rect">
            <a:avLst/>
          </a:prstGeom>
          <a:solidFill>
            <a:srgbClr val="00B0F0">
              <a:alpha val="52000"/>
            </a:srgbClr>
          </a:solidFill>
          <a:ln w="57150">
            <a:noFill/>
          </a:ln>
        </p:spPr>
        <p:txBody>
          <a:bodyPr wrap="square">
            <a:spAutoFit/>
          </a:bodyPr>
          <a:lstStyle/>
          <a:p>
            <a:pPr algn="ctr">
              <a:defRPr/>
            </a:pP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3423837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52831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115616" y="302404"/>
            <a:ext cx="685804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6512" y="1915870"/>
            <a:ext cx="9144000" cy="1754326"/>
          </a:xfrm>
          <a:prstGeom prst="rect">
            <a:avLst/>
          </a:prstGeom>
          <a:solidFill>
            <a:schemeClr val="accent6">
              <a:lumMod val="75000"/>
              <a:alpha val="27000"/>
            </a:schemeClr>
          </a:solidFill>
        </p:spPr>
        <p:txBody>
          <a:bodyPr wrap="square">
            <a:spAutoFit/>
          </a:bodyPr>
          <a:lstStyle/>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بِالاِسْتِقَامَةِ عَلَى طَاعَةِ أَوَامِرِهِ وَاجْتِنَابِ نَوَاهِيْهِ لَعَلَّكُمْ تُفْلِحُوْنَ فِي الدُّنْيَا وَالْآخِرَةِ.</a:t>
            </a:r>
          </a:p>
        </p:txBody>
      </p:sp>
      <p:sp>
        <p:nvSpPr>
          <p:cNvPr id="5" name="TextBox 4"/>
          <p:cNvSpPr txBox="1"/>
          <p:nvPr/>
        </p:nvSpPr>
        <p:spPr>
          <a:xfrm>
            <a:off x="-36512" y="4309408"/>
            <a:ext cx="9144000" cy="1938992"/>
          </a:xfrm>
          <a:prstGeom prst="rect">
            <a:avLst/>
          </a:prstGeom>
          <a:solidFill>
            <a:srgbClr val="00B0F0">
              <a:alpha val="43000"/>
            </a:srgbClr>
          </a:solidFill>
          <a:ln w="57150">
            <a:noFill/>
          </a:ln>
        </p:spPr>
        <p:txBody>
          <a:bodyPr wrap="square">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sv-SE"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Bertakwalah kamu kepada Allah dengan beristiqamah di atas ketaatan kepada segala perintah-Nya dan menjauhi daripada segala larangan-Nya, kerana beristiqamah dalam melaksanakan ibadat merupakan  perangai orang-orang yang menuju kehadrat Allah dan adat orang-orang yang solih, mudah-mudahan kamu mendapat kejayaan di dunia dan di akhirat</a:t>
            </a:r>
            <a:endParaRPr lang="en-GB"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endParaRPr>
          </a:p>
        </p:txBody>
      </p:sp>
    </p:spTree>
    <p:extLst>
      <p:ext uri="{BB962C8B-B14F-4D97-AF65-F5344CB8AC3E}">
        <p14:creationId xmlns:p14="http://schemas.microsoft.com/office/powerpoint/2010/main" val="23423837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52400" y="381000"/>
            <a:ext cx="8763000" cy="507831"/>
          </a:xfrm>
          <a:prstGeom prst="rect">
            <a:avLst/>
          </a:prstGeom>
        </p:spPr>
        <p:txBody>
          <a:bodyPr wrap="square">
            <a:spAutoFit/>
          </a:bodyPr>
          <a:lstStyle/>
          <a:p>
            <a:pPr lvl="0" algn="ctr" defTabSz="1022350">
              <a:lnSpc>
                <a:spcPct val="90000"/>
              </a:lnSpc>
              <a:spcBef>
                <a:spcPct val="0"/>
              </a:spcBef>
              <a:spcAft>
                <a:spcPct val="35000"/>
              </a:spcAft>
            </a:pPr>
            <a:r>
              <a:rPr lang="en-US" sz="300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Pengertian</a:t>
            </a:r>
            <a:r>
              <a:rPr lang="en-US"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Istiqamah</a:t>
            </a:r>
            <a:endParaRPr lang="en-MY" sz="300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4" name="Freeform 3"/>
          <p:cNvSpPr/>
          <p:nvPr/>
        </p:nvSpPr>
        <p:spPr>
          <a:xfrm>
            <a:off x="539552" y="1787207"/>
            <a:ext cx="8064896" cy="1616968"/>
          </a:xfrm>
          <a:custGeom>
            <a:avLst/>
            <a:gdLst>
              <a:gd name="connsiteX0" fmla="*/ 0 w 3322740"/>
              <a:gd name="connsiteY0" fmla="*/ 0 h 1993644"/>
              <a:gd name="connsiteX1" fmla="*/ 3322740 w 3322740"/>
              <a:gd name="connsiteY1" fmla="*/ 0 h 1993644"/>
              <a:gd name="connsiteX2" fmla="*/ 3322740 w 3322740"/>
              <a:gd name="connsiteY2" fmla="*/ 1993644 h 1993644"/>
              <a:gd name="connsiteX3" fmla="*/ 0 w 3322740"/>
              <a:gd name="connsiteY3" fmla="*/ 1993644 h 1993644"/>
              <a:gd name="connsiteX4" fmla="*/ 0 w 3322740"/>
              <a:gd name="connsiteY4" fmla="*/ 0 h 1993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740" h="1993644">
                <a:moveTo>
                  <a:pt x="0" y="0"/>
                </a:moveTo>
                <a:lnTo>
                  <a:pt x="3322740" y="0"/>
                </a:lnTo>
                <a:lnTo>
                  <a:pt x="3322740" y="1993644"/>
                </a:lnTo>
                <a:lnTo>
                  <a:pt x="0" y="1993644"/>
                </a:lnTo>
                <a:lnTo>
                  <a:pt x="0" y="0"/>
                </a:lnTo>
                <a:close/>
              </a:path>
            </a:pathLst>
          </a:custGeom>
          <a:gradFill rotWithShape="1">
            <a:gsLst>
              <a:gs pos="0">
                <a:srgbClr val="0070C0">
                  <a:tint val="50000"/>
                  <a:satMod val="300000"/>
                </a:srgbClr>
              </a:gs>
              <a:gs pos="35000">
                <a:srgbClr val="0070C0">
                  <a:tint val="37000"/>
                  <a:satMod val="300000"/>
                </a:srgbClr>
              </a:gs>
              <a:gs pos="100000">
                <a:srgbClr val="0070C0">
                  <a:tint val="15000"/>
                  <a:satMod val="350000"/>
                </a:srgbClr>
              </a:gs>
            </a:gsLst>
            <a:lin ang="16200000" scaled="1"/>
          </a:gradFill>
          <a:ln w="38100" cap="flat" cmpd="sng" algn="ctr">
            <a:solidFill>
              <a:srgbClr val="0070C0">
                <a:shade val="95000"/>
                <a:satMod val="105000"/>
              </a:srgbClr>
            </a:solidFill>
            <a:prstDash val="solid"/>
          </a:ln>
          <a:effectLst>
            <a:outerShdw blurRad="40000" dist="20000" dir="5400000" rotWithShape="0">
              <a:srgbClr val="000000">
                <a:alpha val="38000"/>
              </a:srgbClr>
            </a:outerShdw>
          </a:effectLst>
        </p:spPr>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it-IT"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Berpegang </a:t>
            </a:r>
            <a:r>
              <a:rPr lang="it-IT"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teguh pada akidah Islam dan melaksanakan syariatnya dengan berterusan, </a:t>
            </a:r>
            <a:endParaRPr kumimoji="0" lang="en-MY" sz="2400" b="1" i="0" u="none" strike="noStrike" kern="1200" cap="none" spc="0" normalizeH="0" baseline="0" noProof="0"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uLnTx/>
              <a:uFillTx/>
              <a:latin typeface="Arial"/>
            </a:endParaRPr>
          </a:p>
        </p:txBody>
      </p:sp>
      <p:sp>
        <p:nvSpPr>
          <p:cNvPr id="5" name="Freeform 4"/>
          <p:cNvSpPr/>
          <p:nvPr/>
        </p:nvSpPr>
        <p:spPr>
          <a:xfrm>
            <a:off x="539552" y="3836223"/>
            <a:ext cx="8064896" cy="1116777"/>
          </a:xfrm>
          <a:custGeom>
            <a:avLst/>
            <a:gdLst>
              <a:gd name="connsiteX0" fmla="*/ 0 w 3322740"/>
              <a:gd name="connsiteY0" fmla="*/ 0 h 1993644"/>
              <a:gd name="connsiteX1" fmla="*/ 3322740 w 3322740"/>
              <a:gd name="connsiteY1" fmla="*/ 0 h 1993644"/>
              <a:gd name="connsiteX2" fmla="*/ 3322740 w 3322740"/>
              <a:gd name="connsiteY2" fmla="*/ 1993644 h 1993644"/>
              <a:gd name="connsiteX3" fmla="*/ 0 w 3322740"/>
              <a:gd name="connsiteY3" fmla="*/ 1993644 h 1993644"/>
              <a:gd name="connsiteX4" fmla="*/ 0 w 3322740"/>
              <a:gd name="connsiteY4" fmla="*/ 0 h 1993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740" h="1993644">
                <a:moveTo>
                  <a:pt x="0" y="0"/>
                </a:moveTo>
                <a:lnTo>
                  <a:pt x="3322740" y="0"/>
                </a:lnTo>
                <a:lnTo>
                  <a:pt x="3322740" y="1993644"/>
                </a:lnTo>
                <a:lnTo>
                  <a:pt x="0" y="1993644"/>
                </a:lnTo>
                <a:lnTo>
                  <a:pt x="0" y="0"/>
                </a:lnTo>
                <a:close/>
              </a:path>
            </a:pathLst>
          </a:custGeom>
          <a:gradFill rotWithShape="1">
            <a:gsLst>
              <a:gs pos="0">
                <a:srgbClr val="660066">
                  <a:tint val="50000"/>
                  <a:satMod val="300000"/>
                </a:srgbClr>
              </a:gs>
              <a:gs pos="35000">
                <a:srgbClr val="660066">
                  <a:tint val="37000"/>
                  <a:satMod val="300000"/>
                </a:srgbClr>
              </a:gs>
              <a:gs pos="100000">
                <a:srgbClr val="660066">
                  <a:tint val="15000"/>
                  <a:satMod val="350000"/>
                </a:srgbClr>
              </a:gs>
            </a:gsLst>
            <a:lin ang="16200000" scaled="1"/>
          </a:gradFill>
          <a:ln w="38100" cap="flat" cmpd="sng" algn="ctr">
            <a:solidFill>
              <a:srgbClr val="660066">
                <a:shade val="95000"/>
                <a:satMod val="105000"/>
              </a:srgbClr>
            </a:solidFill>
            <a:prstDash val="solid"/>
          </a:ln>
          <a:effectLst>
            <a:outerShdw blurRad="40000" dist="20000" dir="5400000" rotWithShape="0">
              <a:srgbClr val="000000">
                <a:alpha val="38000"/>
              </a:srgbClr>
            </a:outerShdw>
          </a:effectLst>
        </p:spPr>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it-IT" sz="2400" b="1" dirty="0" smtClean="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rPr>
              <a:t>tidak berubah atau berpaling tadah walau apa jua keadaan.</a:t>
            </a:r>
            <a:endParaRPr lang="it-IT" sz="2400" b="1" dirty="0">
              <a:ln w="3175" cmpd="sng">
                <a:solidFill>
                  <a:sysClr val="windowText" lastClr="000000"/>
                </a:solidFill>
                <a:prstDash val="solid"/>
              </a:ln>
              <a:solidFill>
                <a:sysClr val="windowText" lastClr="000000"/>
              </a:solidFill>
              <a:effectLst>
                <a:glow rad="101600">
                  <a:schemeClr val="bg1">
                    <a:alpha val="60000"/>
                  </a:schemeClr>
                </a:glow>
                <a:outerShdw blurRad="63500" dir="3600000" algn="tl" rotWithShape="0">
                  <a:srgbClr val="000000">
                    <a:alpha val="70000"/>
                  </a:srgbClr>
                </a:outerShdw>
              </a:effectLst>
              <a:latin typeface="Arial"/>
            </a:endParaRPr>
          </a:p>
        </p:txBody>
      </p:sp>
    </p:spTree>
    <p:extLst>
      <p:ext uri="{BB962C8B-B14F-4D97-AF65-F5344CB8AC3E}">
        <p14:creationId xmlns:p14="http://schemas.microsoft.com/office/powerpoint/2010/main" val="23423837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59246" y="3886200"/>
            <a:ext cx="8991600" cy="2554545"/>
          </a:xfrm>
          <a:prstGeom prst="rect">
            <a:avLst/>
          </a:prstGeom>
          <a:solidFill>
            <a:srgbClr val="00B0F0">
              <a:alpha val="43000"/>
            </a:srgbClr>
          </a:solidFill>
        </p:spPr>
        <p:txBody>
          <a:bodyPr wrap="square">
            <a:spAutoFit/>
          </a:bodyPr>
          <a:lstStyle/>
          <a:p>
            <a:pPr algn="ct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Katakanlah</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wahai</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Muhammad :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Sesungguhnya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Aku</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hanyalah</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seorang</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manusia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seperti</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kamu</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diwahyukan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kepada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Aku</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bahawa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Tuhan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kamu</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hanyalah</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Tuhan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Esa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maka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hendaklah</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kamu</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teguh</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di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atas</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jalan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betul</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lurus</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membawa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kepada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mencapai</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keredhaan-Nya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serta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pohonlah</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kepada-Nya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mengampuni</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dosa-dosa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telah</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lalu</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ingatlah</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kecelakaan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besar</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bagi</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orang-orang yang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mempersekutukan-Nya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dengan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sesuatu</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lain ”.</a:t>
            </a:r>
          </a:p>
        </p:txBody>
      </p:sp>
      <p:sp>
        <p:nvSpPr>
          <p:cNvPr id="4" name="Rectangle 3"/>
          <p:cNvSpPr/>
          <p:nvPr/>
        </p:nvSpPr>
        <p:spPr>
          <a:xfrm>
            <a:off x="899592" y="76200"/>
            <a:ext cx="7214246" cy="1015663"/>
          </a:xfrm>
          <a:prstGeom prst="rect">
            <a:avLst/>
          </a:prstGeom>
        </p:spPr>
        <p:txBody>
          <a:bodyPr wrap="square">
            <a:spAutoFit/>
          </a:bodyPr>
          <a:lstStyle/>
          <a:p>
            <a:pPr algn="ctr"/>
            <a:r>
              <a:rPr lang="en-MY" sz="3000" b="1" dirty="0" err="1">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3000" b="1" dirty="0" err="1">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dalam</a:t>
            </a:r>
            <a:r>
              <a:rPr lang="en-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endPar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a:p>
            <a:pPr algn="ct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Surah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Fussilat</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6:</a:t>
            </a:r>
            <a:endParaRPr lang="ms-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5" name="Rectangle 4"/>
          <p:cNvSpPr/>
          <p:nvPr/>
        </p:nvSpPr>
        <p:spPr>
          <a:xfrm>
            <a:off x="172948" y="1639124"/>
            <a:ext cx="8816280" cy="1569660"/>
          </a:xfrm>
          <a:prstGeom prst="rect">
            <a:avLst/>
          </a:prstGeom>
          <a:solidFill>
            <a:schemeClr val="accent6">
              <a:lumMod val="75000"/>
              <a:alpha val="42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قُلْ إِنَّمَا أَنَا بَشَرٌ مِّثْلُكُمْ يُوحَى إِلَيَّ أَنَّمَا إِلَهُكُمْ إِلَهٌ وَاحِدٌ فَاسْتَقِيمُوا إِلَيْهِ وَاسْتَغْفِرُوهُ وَوَيْلٌ لِّلْمُشْرِكِينَ</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3423837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59246" y="3831610"/>
            <a:ext cx="8991600" cy="2492990"/>
          </a:xfrm>
          <a:prstGeom prst="rect">
            <a:avLst/>
          </a:prstGeom>
          <a:solidFill>
            <a:srgbClr val="00B0F0">
              <a:alpha val="43000"/>
            </a:srgbClr>
          </a:solidFill>
        </p:spPr>
        <p:txBody>
          <a:bodyPr wrap="square">
            <a:spAutoFit/>
          </a:bodyPr>
          <a:lstStyle/>
          <a:p>
            <a:pPr algn="ct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Ya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Rasulullah</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ajarkanlah</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kepadaku</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sesuatu</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paling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penting</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dalam</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islam</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aku</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tidak</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perlu</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bertanya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lagi</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kepada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seseorang</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lain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daripada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Mu”,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Baginda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menjawab</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Katakanlah</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aku</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beriman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kepada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Allah,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kemudian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hendaklah</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engkau</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beristiqamah</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tetap</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menjalankan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perintah-Nya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menjauhi</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larangan-Nya</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
            </a:r>
          </a:p>
          <a:p>
            <a:pPr algn="ctr"/>
            <a:endPar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a:p>
            <a:pPr algn="ctr"/>
            <a:r>
              <a:rPr lang="en-US" sz="1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
            </a:r>
            <a:r>
              <a:rPr lang="en-US" sz="1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Hadis</a:t>
            </a:r>
            <a:r>
              <a:rPr lang="en-US" sz="1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1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Riwayat</a:t>
            </a:r>
            <a:r>
              <a:rPr lang="en-US" sz="1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Muslim)</a:t>
            </a:r>
            <a:endPar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p:txBody>
      </p:sp>
      <p:sp>
        <p:nvSpPr>
          <p:cNvPr id="4" name="Rectangle 3"/>
          <p:cNvSpPr/>
          <p:nvPr/>
        </p:nvSpPr>
        <p:spPr>
          <a:xfrm>
            <a:off x="899592" y="339805"/>
            <a:ext cx="7214246" cy="553998"/>
          </a:xfrm>
          <a:prstGeom prst="rect">
            <a:avLst/>
          </a:prstGeom>
        </p:spPr>
        <p:txBody>
          <a:bodyPr wrap="square">
            <a:spAutoFit/>
          </a:bodyPr>
          <a:lstStyle/>
          <a:p>
            <a:pPr algn="ct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Hadith</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endParaRPr lang="ms-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5" name="Rectangle 4"/>
          <p:cNvSpPr/>
          <p:nvPr/>
        </p:nvSpPr>
        <p:spPr>
          <a:xfrm>
            <a:off x="175320" y="1397859"/>
            <a:ext cx="8968680" cy="2062103"/>
          </a:xfrm>
          <a:prstGeom prst="rect">
            <a:avLst/>
          </a:prstGeom>
          <a:solidFill>
            <a:schemeClr val="accent6">
              <a:lumMod val="75000"/>
              <a:alpha val="42000"/>
            </a:schemeClr>
          </a:solidFill>
        </p:spPr>
        <p:txBody>
          <a:bodyPr wrap="square">
            <a:spAutoFit/>
          </a:bodyPr>
          <a:lstStyle/>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يَا رَسُوْلَ اللهِ، قُلْ لِيْ فِي الْإِسَلاَمِ قَوْلاً لَا أَسْأَلُ عَنْهُ أَحَدًا غَيْرَكَ، قَالَ :  قُلْ آمَنْتُ بِاللهِ، ثُمَّ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اسْتَقِمْ "</a:t>
            </a:r>
            <a:endPar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3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رواه </a:t>
            </a:r>
            <a:r>
              <a:rPr lang="ar-SA" sz="3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مسلم</a:t>
            </a:r>
            <a:endParaRPr lang="ms-MY" sz="3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3423837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1612</Words>
  <Application>Microsoft Office PowerPoint</Application>
  <PresentationFormat>On-screen Show (4:3)</PresentationFormat>
  <Paragraphs>153</Paragraphs>
  <Slides>40</Slides>
  <Notes>0</Notes>
  <HiddenSlides>0</HiddenSlides>
  <MMClips>0</MMClips>
  <ScaleCrop>false</ScaleCrop>
  <HeadingPairs>
    <vt:vector size="4" baseType="variant">
      <vt:variant>
        <vt:lpstr>Theme</vt:lpstr>
      </vt:variant>
      <vt:variant>
        <vt:i4>3</vt:i4>
      </vt:variant>
      <vt:variant>
        <vt:lpstr>Slide Titles</vt:lpstr>
      </vt:variant>
      <vt:variant>
        <vt:i4>40</vt:i4>
      </vt:variant>
    </vt:vector>
  </HeadingPairs>
  <TitlesOfParts>
    <vt:vector size="43" baseType="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 Daud</dc:creator>
  <cp:lastModifiedBy>USER</cp:lastModifiedBy>
  <cp:revision>12</cp:revision>
  <dcterms:created xsi:type="dcterms:W3CDTF">2016-10-06T04:03:38Z</dcterms:created>
  <dcterms:modified xsi:type="dcterms:W3CDTF">2016-10-09T07:57:52Z</dcterms:modified>
</cp:coreProperties>
</file>